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1.xml" ContentType="application/inkml+xml"/>
  <Override PartName="/ppt/ink/ink2.xml" ContentType="application/inkml+xml"/>
  <Override PartName="/ppt/notesSlides/notesSlide13.xml" ContentType="application/vnd.openxmlformats-officedocument.presentationml.notesSlide+xml"/>
  <Override PartName="/ppt/ink/ink3.xml" ContentType="application/inkml+xml"/>
  <Override PartName="/ppt/ink/ink4.xml" ContentType="application/inkml+xml"/>
  <Override PartName="/ppt/ink/ink5.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44"/>
  </p:notesMasterIdLst>
  <p:handoutMasterIdLst>
    <p:handoutMasterId r:id="rId45"/>
  </p:handoutMasterIdLst>
  <p:sldIdLst>
    <p:sldId id="1862" r:id="rId6"/>
    <p:sldId id="1860" r:id="rId7"/>
    <p:sldId id="1826" r:id="rId8"/>
    <p:sldId id="1856" r:id="rId9"/>
    <p:sldId id="1864" r:id="rId10"/>
    <p:sldId id="1876" r:id="rId11"/>
    <p:sldId id="1825" r:id="rId12"/>
    <p:sldId id="1878" r:id="rId13"/>
    <p:sldId id="1879" r:id="rId14"/>
    <p:sldId id="1880" r:id="rId15"/>
    <p:sldId id="1881" r:id="rId16"/>
    <p:sldId id="1866" r:id="rId17"/>
    <p:sldId id="1872" r:id="rId18"/>
    <p:sldId id="1901" r:id="rId19"/>
    <p:sldId id="1882" r:id="rId20"/>
    <p:sldId id="1899" r:id="rId21"/>
    <p:sldId id="1902" r:id="rId22"/>
    <p:sldId id="1865" r:id="rId23"/>
    <p:sldId id="1867" r:id="rId24"/>
    <p:sldId id="1883" r:id="rId25"/>
    <p:sldId id="1895" r:id="rId26"/>
    <p:sldId id="1894" r:id="rId27"/>
    <p:sldId id="1898" r:id="rId28"/>
    <p:sldId id="1868" r:id="rId29"/>
    <p:sldId id="1873" r:id="rId30"/>
    <p:sldId id="1903" r:id="rId31"/>
    <p:sldId id="1884" r:id="rId32"/>
    <p:sldId id="1870" r:id="rId33"/>
    <p:sldId id="1874" r:id="rId34"/>
    <p:sldId id="1897" r:id="rId35"/>
    <p:sldId id="1896" r:id="rId36"/>
    <p:sldId id="1885" r:id="rId37"/>
    <p:sldId id="1886" r:id="rId38"/>
    <p:sldId id="1887" r:id="rId39"/>
    <p:sldId id="1888" r:id="rId40"/>
    <p:sldId id="1890" r:id="rId41"/>
    <p:sldId id="1891" r:id="rId42"/>
    <p:sldId id="1532" r:id="rId43"/>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LSA Seneca Event" id="{888AB95E-1B7E-4E95-8F39-C5D0E8372BC2}">
          <p14:sldIdLst>
            <p14:sldId id="1862"/>
            <p14:sldId id="1860"/>
            <p14:sldId id="1826"/>
            <p14:sldId id="1856"/>
            <p14:sldId id="1864"/>
            <p14:sldId id="1876"/>
            <p14:sldId id="1825"/>
            <p14:sldId id="1878"/>
            <p14:sldId id="1879"/>
            <p14:sldId id="1880"/>
            <p14:sldId id="1881"/>
            <p14:sldId id="1866"/>
            <p14:sldId id="1872"/>
            <p14:sldId id="1901"/>
            <p14:sldId id="1882"/>
            <p14:sldId id="1899"/>
            <p14:sldId id="1902"/>
            <p14:sldId id="1865"/>
            <p14:sldId id="1867"/>
            <p14:sldId id="1883"/>
            <p14:sldId id="1895"/>
            <p14:sldId id="1894"/>
            <p14:sldId id="1898"/>
            <p14:sldId id="1868"/>
            <p14:sldId id="1873"/>
            <p14:sldId id="1903"/>
            <p14:sldId id="1884"/>
            <p14:sldId id="1870"/>
            <p14:sldId id="1874"/>
            <p14:sldId id="1897"/>
            <p14:sldId id="1896"/>
            <p14:sldId id="1885"/>
            <p14:sldId id="1886"/>
            <p14:sldId id="1887"/>
            <p14:sldId id="1888"/>
            <p14:sldId id="1890"/>
            <p14:sldId id="1891"/>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2F2F2F"/>
    <a:srgbClr val="F2F2F2"/>
    <a:srgbClr val="D2D2D2"/>
    <a:srgbClr val="5C2D91"/>
    <a:srgbClr val="00BCF2"/>
    <a:srgbClr val="0078D4"/>
    <a:srgbClr val="037BDA"/>
    <a:srgbClr val="1A1A1A"/>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5D9242-364A-490F-9B9F-E02A4B99B7C7}" v="148" dt="2024-03-07T12:18:15.185"/>
    <p1510:client id="{7361E83D-889F-934B-A481-8BD27EA79610}" v="784" dt="2024-03-07T16:56:24"/>
    <p1510:client id="{9032C71B-2EC1-4A16-8678-B7ED5F73B79A}" v="16" dt="2024-03-07T12:19:44.0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53" autoAdjust="0"/>
    <p:restoredTop sz="82750" autoAdjust="0"/>
  </p:normalViewPr>
  <p:slideViewPr>
    <p:cSldViewPr snapToGrid="0">
      <p:cViewPr varScale="1">
        <p:scale>
          <a:sx n="88" d="100"/>
          <a:sy n="88" d="100"/>
        </p:scale>
        <p:origin x="1008" y="192"/>
      </p:cViewPr>
      <p:guideLst/>
    </p:cSldViewPr>
  </p:slideViewPr>
  <p:outlineViewPr>
    <p:cViewPr>
      <p:scale>
        <a:sx n="33" d="100"/>
        <a:sy n="33" d="100"/>
      </p:scale>
      <p:origin x="0" y="-651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51" d="100"/>
          <a:sy n="51" d="100"/>
        </p:scale>
        <p:origin x="269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viewProps" Target="viewProps.xml"/><Relationship Id="rId8" Type="http://schemas.openxmlformats.org/officeDocument/2006/relationships/slide" Target="slides/slide3.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commentAuthors" Target="commentAuthors.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3/7/24 7:20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07T12:29:01.659"/>
    </inkml:context>
    <inkml:brush xml:id="br0">
      <inkml:brushProperty name="width" value="0.035" units="cm"/>
      <inkml:brushProperty name="height" value="0.035" units="cm"/>
      <inkml:brushProperty name="color" value="#FF0000"/>
    </inkml:brush>
  </inkml:definitions>
  <inkml:trace contextRef="#ctx0" brushRef="#br0">1381 0 24575,'-22'0'0,"3"0"0,-17 0 0,4 0 0,-6 0 0,-17 6 0,-13 16 0,-9-4 0,-7 18 0,9-13 0,17 5 0,-6 8 0,-2 1 0,2 8 0,22-18 0,-1 1 0,-19 25 0,-6 2 0,15 3 0,1-5 0,9-2 0,6 4 0,4-13 0,6 11 0,1-6 0,4 8 0,3-8 0,5 6 0,1-5 0,-1 7 0,6 0 0,-4-8 0,5 6 0,-1-13 0,2 5 0,0 1 0,5-7 0,-6 7 0,7-1 0,0 3 0,0-1 0,0 6 0,0-13 0,0 13 0,0 3 0,0-6 0,0-2 0,6-12 0,1-5 0,5 0 0,1 6 0,-1-6 0,5 0 0,-3 5 0,7-11 0,-7 4 0,7-6 0,-3 0 0,5-5 0,0 4 0,7-9 0,-5 9 0,11-8 0,-12 8 0,12-9 0,-4 5 0,5-6 0,9 1 0,-6 0 0,5-5 0,-7-3 0,0-5 0,-1 0 0,1 0 0,-7 0 0,6 0 0,-6 0 0,0 0 0,5 0 0,-11 0 0,4 0 0,1 0 0,-5 0 0,11 0 0,-5 0 0,7 0 0,0 0 0,-1 0 0,1 0 0,0 0 0,0 0 0,0 0 0,-1 0 0,1 0 0,0-5 0,0 3 0,0-4 0,-7 6 0,-2-5 0,-6 4 0,5-4 0,-9 5 0,1 0 0,-9 0 0,-1 0 0,0 0 0,1 0 0,-1 0 0,0 0 0,1 0 0,-1 0 0,0 0 0,-5 0 0,0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07T12:29:03.711"/>
    </inkml:context>
    <inkml:brush xml:id="br0">
      <inkml:brushProperty name="width" value="0.035" units="cm"/>
      <inkml:brushProperty name="height" value="0.035" units="cm"/>
      <inkml:brushProperty name="color" value="#FF0000"/>
    </inkml:brush>
  </inkml:definitions>
  <inkml:trace contextRef="#ctx0" brushRef="#br0">1 1 24575,'15'0'0,"9"0"0,0 0 0,12 0 0,-4 0 0,22 0 0,-4 0 0,6 5 0,-10 2 0,-8 6 0,-1-1 0,-5 1 0,4-1 0,-5 6 0,0-5 0,5 5 0,-11-6 0,5 0 0,-13-1 0,5 0 0,-5 0 0,0 0 0,-1 0 0,0-5 0,-4 3 0,4-8 0,-5 9 0,-1-9 0,0 3 0,1 1 0,-1-4 0,-9 4 0,-2-5 0,-9 0 0,0 0 0,4 4 0,-8 2 0,7 0 0,-8 3 0,4-8 0,1 9 0,-1-5 0,1 1 0,-1 3 0,1-7 0,-1 7 0,1-8 0,-1 8 0,1-3 0,-1 4 0,1-5 0,-1 5 0,6-5 0,-5 6 0,4-1 0,-4-4 0,4 3 0,-4-3 0,5 4 0,-1 1 0,-4-5 0,9 3 0,-8-4 0,8 6 0,-8-1 0,8 0 0,-9 1 0,9-1 0,-4 0 0,1 1 0,-2-5 0,0 3 0,-3-3 0,8 4 0,-4 0 0,0 1 0,4-1 0,-8 1 0,3-1 0,0 0 0,2 0 0,-1 0 0,4 1 0,-8-1 0,3 0 0,0 1 0,2-1 0,-1-4 0,4 3 0,-4-3 0,1-1 0,2 5 0,-7-5 0,8 6 0,-9-1 0,9 1 0,-8-1 0,8 0 0,-4 1 0,0-1 0,4 1 0,-4-6 0,5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07T12:58:59.743"/>
    </inkml:context>
    <inkml:brush xml:id="br0">
      <inkml:brushProperty name="width" value="0.035" units="cm"/>
      <inkml:brushProperty name="height" value="0.035" units="cm"/>
      <inkml:brushProperty name="color" value="#E71224"/>
    </inkml:brush>
  </inkml:definitions>
  <inkml:trace contextRef="#ctx0" brushRef="#br0">1620 0 24575,'-33'0'0,"2"0"0,-20 0 0,0 0 0,-3 0 0,8 0 0,-12 0 0,12 0 0,-7 0 0,9 0 0,10 0 0,1 0 0,5 0 0,-6 0 0,15 6 0,-6 6 0,11 8 0,-11 13 0,10-5 0,-12 13 0,5-6 0,0 7 0,1 9 0,6-6 0,1-1 0,6-4 0,-4-4 0,10-1 0,-4 5 0,6-12 0,0 13 0,0-6 0,0 7 0,0 10 0,0 1 0,0 9 0,0 9 0,0 26-360,3-47 0,2 0 360,4 49 0,-1-47 0,1-1 0,8 37 0,-7-35 0,-2 1 0,-3 0 0,0 0 0,3 0 0,0 0 0,-7-1 0,0 2 0,7 18 0,-1-1 0,-5-18 0,-2-1 0,4 13 0,-1-1 0,-3 30 0,0-9 0,0 8 0,0-20 0,-6-2 0,-3-10 0,-12-9 0,4-2 0,-9-16 0,4 6 0,-4-13 720,-1 5-720,0 0 0,-7-4 0,-2 6 0,-7-7 0,0 0 0,0-6 0,1 5 0,-10-11 0,8 5 0,-8-13 0,10-1 0,-1-7 0,0 0 0,1 0 0,6 0 0,3 0 0,13 0 0,2-6 0,5-6 0,1-2 0,5-10 0,-4 4 0,10 0 0,-5-4 0,6 10 0,0-10 0,0 4 0,0-6 0,0-7 0,0-3 0,6-6 0,2-1 0,11 8 0,-4 1 0,4 14 0,-7 2 0,6 6 0,-5 5 0,5 1 0,0 6 0,-5 0 0,12 0 0,-12 0 0,5 0 0,-6 0 0,-1 5 0,1 2 0,0 5 0,0 6 0,0 13 0,-5-3 0,-1 10 0,-6-12 0,0 7 0,6-5 0,-5 12 0,5-5 0,-6 16 0,0 23 0,0 3 0,0 17-479,0 1 479,0-19 0,0-25 0,0 1 0,0 36 0,0-35 0,0 1 0,0 44 0,0-45 0,0-1 0,0 34 0,0 8 0,-7-10 0,2-28 0,1-1 0,-5 26 0,2 18 0,7-37 0,0-9 0,0 7 0,0-16 0,0 16 0,0-15 0,0 6 0,0-9 0,6 1 479,8-1-479,2 1 0,10-8 0,-5 6 0,13-12 0,-4 12 0,11-12 0,-11 12 0,11-11 0,-5 5 0,25 6 0,-13-16 0,13 15 0,-19-25 0,1 6 0,0-7 0,8 1 0,2 0 0,9 0 0,0 0 0,-1 1 0,11 0 0,-8-8 0,17 0 0,-7-8 0,10 0-460,10 0 460,-7 0 0,-35 0 0,1 0 0,0-3 0,3-3 0,28-10 0,3-3 0,-19 3 0,-1-1-471,8-7 0,-3-3 471,-24 6 0,-4 0 0,41-14 0,-6-14 0,6 5 0,-21 2 0,3-6 0,-13 16 0,-7-13 0,-14 16 439,-6-4-439,0-1 0,1-1 0,0-8 963,-7 8-963,5 2 0,-12 7 0,4 6 0,-5 2 0,-2 6 0,-4 0 0,-2 5 0,-5 2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07T12:59:03.253"/>
    </inkml:context>
    <inkml:brush xml:id="br0">
      <inkml:brushProperty name="width" value="0.035" units="cm"/>
      <inkml:brushProperty name="height" value="0.035" units="cm"/>
      <inkml:brushProperty name="color" value="#E71224"/>
    </inkml:brush>
  </inkml:definitions>
  <inkml:trace contextRef="#ctx0" brushRef="#br0">7167 2 24575,'-55'0'0,"-16"0"0,-27 0-2098,33 0 0,-3 0 2098,0 0 0,-3 0 0,-16-1 0,-5 2 0,-5 7 0,-3 4-1280,30-1 0,-2 1 0,-1 1 1280,-14 2 0,-3 2 0,2 2 0,8 2 0,1 3 0,-1-2 0,-13-1 0,-2-1 0,1 2 0,5 5 0,0 2 0,-1-1 0,-6-2 0,-1-1 0,0 2 0,21-3 0,-1 2 0,0-1 0,0-1 0,0-3 0,0-1 0,0-1 0,1 1 0,-2 1 0,1 2 0,1-1 0,-1 0 0,-20 4 0,0-2 0,2 1 0,4-1 0,1 1 0,2-1-254,4-4 0,1 0 0,3 0 254,7 2 0,2 1 0,-1-3-536,1-6 0,1-3 0,0 2 536,4 3 0,1 2 0,-1-2 0,-32 2 0,0-2 0,6 1 0,2 0 0,-1-1 0,3-2 234,23-4 1,2-1-235,-10 1 0,3-1 0,19 1 0,2-2 1373,-6-3 1,1 0-1374,-41 11 0,21-14 0,2 5 0,19-1 0,2-4 2744,8 10-2744,0-10 2559,1 11-2559,-10-5 1331,7 6-1331,-6 1 556,0 0-556,6-1 0,-15 1 0,15 0 0,-6-7 0,0 5 0,-13-5 0,15 1 0,-3-3 0,26-6 0,6 0 0,-4 0 0,11 0 0,-6 5 0,8-3 0,-1 8 0,1-9 0,4 9 0,-3-9 0,3 10 0,-4-5 0,-1 0 0,5 4 0,-3-8 0,3 8 0,-4-4 0,-1 1 0,1 2 0,-1-7 0,11 2 0,-3-4 0,9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07T12:59:05.260"/>
    </inkml:context>
    <inkml:brush xml:id="br0">
      <inkml:brushProperty name="width" value="0.035" units="cm"/>
      <inkml:brushProperty name="height" value="0.035" units="cm"/>
      <inkml:brushProperty name="color" value="#E71224"/>
    </inkml:brush>
  </inkml:definitions>
  <inkml:trace contextRef="#ctx0" brushRef="#br0">658 0 24575,'0'17'0,"0"-1"0,0 2 0,0-5 0,0 11 0,0-4 0,0 13 0,-6-5 0,-7 5 0,-2-7 0,-10 7 0,4-5 0,-6 5 0,7-7 0,-5 0 0,11-7 0,-5 6 0,7-12 0,-7 11 0,6-10 0,-5 4 0,5 0 0,1-5 0,-1 11 0,1-11 0,-1 12 0,1-12 0,-1 11 0,1-10 0,-1 10 0,1-11 0,0 11 0,0-10 0,-1 10 0,-6-4 0,5 5 0,-5 1 0,6-6 0,0 4 0,7-11 0,-6 12 0,5-12 0,0 11 0,-4-10 0,4 10 0,-5-11 0,5 11 0,-3-10 0,8 4 0,-9 0 0,4-5 0,0 11 0,-3-11 0,8 5 0,-8-6 0,9 0 0,-10 0 0,10-1 0,-5 1 0,1 0 0,4-1 0,-9-4 0,4-2 0,4-5 0,4 0 0,15 0 0,3 0 0,5 0 0,1 0 0,8 0 0,12 0 0,18 0 0,13 0 0,6 0-533,12 0 533,-9 7 0,9 3 0,-1 15 0,-8 1 0,9 1 0,-12 5 0,-9-14 0,-11 11-73,-3-12 73,-15 4 0,14-6 0,-14-1 0,6 7 0,-8-5 0,-1 4 0,1-5 530,-1-1-530,1 0 76,-8 0-76,5 0 0,-4-1 0,-1 1 0,5 0 0,-12-1 0,5 0 0,-7 0 0,-6 0 0,4-1 0,-11 0 0,5-5 0,-6 4 0,0-5 0,-1 1 0,1-2 0,0 0 0,-1-4 0,1 5 0,-1-6 0,-5 4 0,-1-3 0,-5 4 0</inkml:trace>
</inkml:ink>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3/7/24 7:20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3/7/24 7:20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98963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B5694D-AD07-36FB-982E-6404DACF00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0F3D4AF-089F-729D-D4EE-FE4DFF8064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29DCC0-D1B7-BF5F-696D-3DB8131B3D33}"/>
              </a:ext>
            </a:extLst>
          </p:cNvPr>
          <p:cNvSpPr>
            <a:spLocks noGrp="1"/>
          </p:cNvSpPr>
          <p:nvPr>
            <p:ph type="body" idx="1"/>
          </p:nvPr>
        </p:nvSpPr>
        <p:spPr/>
        <p:txBody>
          <a:bodyPr/>
          <a:lstStyle/>
          <a:p>
            <a:r>
              <a:rPr lang="en-US" b="0" i="0" dirty="0">
                <a:solidFill>
                  <a:srgbClr val="ECECEC"/>
                </a:solidFill>
                <a:effectLst/>
                <a:latin typeface="Söhne"/>
              </a:rPr>
              <a:t>Various examples of generative AI include ChatGPT for text generation, DALL-E 3 for image creation, Google Gemini and OpenAI Sora for advanced AI functionalities, and Midjourney for unique AI-driven journeys.</a:t>
            </a:r>
            <a:endParaRPr lang="en-US" dirty="0"/>
          </a:p>
        </p:txBody>
      </p:sp>
      <p:sp>
        <p:nvSpPr>
          <p:cNvPr id="4" name="Header Placeholder 3">
            <a:extLst>
              <a:ext uri="{FF2B5EF4-FFF2-40B4-BE49-F238E27FC236}">
                <a16:creationId xmlns:a16="http://schemas.microsoft.com/office/drawing/2014/main" id="{0F4C9796-D9ED-E15B-5B05-5D1D1E8ED4E2}"/>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64BD9D0A-3367-3BDF-3DB9-3142A29F7EAA}"/>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42E0606-46DD-CF59-AB37-A3FB0ED77D31}"/>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2AF6305E-1EF3-16AB-E711-233E8B929CE6}"/>
              </a:ext>
            </a:extLst>
          </p:cNvPr>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4448494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7C5357-85B9-6FBF-886D-EB97895D9D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A4D720-7F8F-A272-78DA-05D60C22FF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BBBB42-4130-7140-027C-AC44A327ACE7}"/>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F1DF2ED2-D9C6-C173-327B-9244D7E22042}"/>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231099BF-4812-04E0-5C6B-1083EE51B963}"/>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5993F68B-6843-92E7-8790-B975F1983283}"/>
              </a:ext>
            </a:extLst>
          </p:cNvPr>
          <p:cNvSpPr>
            <a:spLocks noGrp="1"/>
          </p:cNvSpPr>
          <p:nvPr>
            <p:ph type="dt" idx="12"/>
          </p:nvPr>
        </p:nvSpPr>
        <p:spPr/>
        <p:txBody>
          <a:bodyPr/>
          <a:lstStyle/>
          <a:p>
            <a:fld id="{E2F19A73-88F5-4B80-A929-CF8E66EE5449}" type="datetime8">
              <a:rPr lang="en-US" smtClean="0"/>
              <a:t>3/7/24 7:20 AM</a:t>
            </a:fld>
            <a:endParaRPr lang="en-US" dirty="0"/>
          </a:p>
        </p:txBody>
      </p:sp>
      <p:sp>
        <p:nvSpPr>
          <p:cNvPr id="7" name="Slide Number Placeholder 6">
            <a:extLst>
              <a:ext uri="{FF2B5EF4-FFF2-40B4-BE49-F238E27FC236}">
                <a16:creationId xmlns:a16="http://schemas.microsoft.com/office/drawing/2014/main" id="{FBD4A5C7-B548-F6D3-25AF-56CA899CC205}"/>
              </a:ext>
            </a:extLst>
          </p:cNvPr>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7925997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004CBA-E1A4-CA16-0887-416B455097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90F86E-9833-0B9A-6618-68109BF61A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A3156B-86F3-88B8-D498-74B766F25324}"/>
              </a:ext>
            </a:extLst>
          </p:cNvPr>
          <p:cNvSpPr>
            <a:spLocks noGrp="1"/>
          </p:cNvSpPr>
          <p:nvPr>
            <p:ph type="body" idx="1"/>
          </p:nvPr>
        </p:nvSpPr>
        <p:spPr/>
        <p:txBody>
          <a:bodyPr/>
          <a:lstStyle/>
          <a:p>
            <a:r>
              <a:rPr lang="en-US" dirty="0"/>
              <a:t>How you use </a:t>
            </a:r>
            <a:r>
              <a:rPr lang="en-US" dirty="0" err="1"/>
              <a:t>ChatGPT</a:t>
            </a:r>
            <a:r>
              <a:rPr lang="en-US" dirty="0"/>
              <a:t>?</a:t>
            </a:r>
          </a:p>
        </p:txBody>
      </p:sp>
      <p:sp>
        <p:nvSpPr>
          <p:cNvPr id="4" name="Header Placeholder 3">
            <a:extLst>
              <a:ext uri="{FF2B5EF4-FFF2-40B4-BE49-F238E27FC236}">
                <a16:creationId xmlns:a16="http://schemas.microsoft.com/office/drawing/2014/main" id="{71E7998A-378D-8754-5AC8-93D7E0B94E95}"/>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6686EE27-605B-4B16-3F89-F3CB0196AEC5}"/>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3710102C-1AB5-709B-4064-34DCB19BE7F7}"/>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7FE83409-4600-DD93-680E-DA3A3F587B40}"/>
              </a:ext>
            </a:extLst>
          </p:cNvPr>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4516593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Mimic a tweet generator app</a:t>
            </a:r>
          </a:p>
          <a:p>
            <a:pPr marL="171450" indent="-171450">
              <a:buFontTx/>
              <a:buChar char="-"/>
            </a:pPr>
            <a:r>
              <a:rPr lang="en-US" dirty="0"/>
              <a:t>Make request to </a:t>
            </a:r>
            <a:r>
              <a:rPr lang="en-US" dirty="0" err="1"/>
              <a:t>openAI</a:t>
            </a:r>
            <a:r>
              <a:rPr lang="en-US" dirty="0"/>
              <a:t> &gt;&gt; cost money</a:t>
            </a:r>
          </a:p>
          <a:p>
            <a:pPr marL="171450" indent="-171450">
              <a:buFontTx/>
              <a:buChar char="-"/>
            </a:pPr>
            <a:r>
              <a:rPr lang="en-US" dirty="0"/>
              <a:t>Amount of money you pay for </a:t>
            </a:r>
            <a:r>
              <a:rPr lang="en-US" dirty="0" err="1"/>
              <a:t>api</a:t>
            </a:r>
            <a:r>
              <a:rPr lang="en-US" dirty="0"/>
              <a:t> is </a:t>
            </a:r>
            <a:r>
              <a:rPr lang="en-US" dirty="0" err="1"/>
              <a:t>propotional</a:t>
            </a:r>
            <a:r>
              <a:rPr lang="en-US" dirty="0"/>
              <a:t> to tokens used (input + output)</a:t>
            </a:r>
          </a:p>
          <a:p>
            <a:pPr marL="171450" indent="-171450">
              <a:buFontTx/>
              <a:buChar char="-"/>
            </a:pPr>
            <a:r>
              <a:rPr lang="en-US" dirty="0"/>
              <a:t>As a developer, you need to optimize the cost of the app. (Generate revenue or acquire more customers)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3/7/24 11:57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9957467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5E57A8-D576-D699-3248-4F866E8DFD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2578AC-C74B-71BE-9BF6-6E40BA30FD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1196CA-1C99-E529-C90D-8927E98372FB}"/>
              </a:ext>
            </a:extLst>
          </p:cNvPr>
          <p:cNvSpPr>
            <a:spLocks noGrp="1"/>
          </p:cNvSpPr>
          <p:nvPr>
            <p:ph type="body" idx="1"/>
          </p:nvPr>
        </p:nvSpPr>
        <p:spPr/>
        <p:txBody>
          <a:bodyPr/>
          <a:lstStyle/>
          <a:p>
            <a:r>
              <a:rPr lang="en-US" b="0" i="0" dirty="0">
                <a:solidFill>
                  <a:srgbClr val="ECECEC"/>
                </a:solidFill>
                <a:effectLst/>
                <a:latin typeface="Söhne"/>
              </a:rPr>
              <a:t>Imagine telling an AI, 'Close the door.' Without context, the AI might not act as expected. Our skit will show how specifying 'close the door on the right, right now, quietly' guides the AI to perform precisely.</a:t>
            </a:r>
            <a:endParaRPr lang="en-US" dirty="0"/>
          </a:p>
        </p:txBody>
      </p:sp>
      <p:sp>
        <p:nvSpPr>
          <p:cNvPr id="4" name="Header Placeholder 3">
            <a:extLst>
              <a:ext uri="{FF2B5EF4-FFF2-40B4-BE49-F238E27FC236}">
                <a16:creationId xmlns:a16="http://schemas.microsoft.com/office/drawing/2014/main" id="{59731BB0-5B59-08DF-BD60-5D5C3D3D7A6D}"/>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4F7D9687-1FB2-AE51-07C6-5B405414F816}"/>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7EC12B9D-A49E-8817-1F87-F6507D6B5734}"/>
              </a:ext>
            </a:extLst>
          </p:cNvPr>
          <p:cNvSpPr>
            <a:spLocks noGrp="1"/>
          </p:cNvSpPr>
          <p:nvPr>
            <p:ph type="dt" idx="12"/>
          </p:nvPr>
        </p:nvSpPr>
        <p:spPr/>
        <p:txBody>
          <a:bodyPr/>
          <a:lstStyle/>
          <a:p>
            <a:fld id="{9427A7F7-BB1E-479D-AFAA-B52F4D0C99F2}" type="datetime8">
              <a:rPr lang="en-US" smtClean="0"/>
              <a:t>3/7/24 8:08 AM</a:t>
            </a:fld>
            <a:endParaRPr lang="en-US" dirty="0"/>
          </a:p>
        </p:txBody>
      </p:sp>
      <p:sp>
        <p:nvSpPr>
          <p:cNvPr id="7" name="Slide Number Placeholder 6">
            <a:extLst>
              <a:ext uri="{FF2B5EF4-FFF2-40B4-BE49-F238E27FC236}">
                <a16:creationId xmlns:a16="http://schemas.microsoft.com/office/drawing/2014/main" id="{7B224451-6C1D-126D-0FFC-8B1BA286204C}"/>
              </a:ext>
            </a:extLst>
          </p:cNvPr>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0638249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8019E2-2DCA-17B5-9BBD-22142D53CF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060259-3692-6306-CD36-265EB73A9A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FF2324-2BAA-F10C-B9FD-7B2F991E7E6B}"/>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AB3F02EE-3F78-6B37-5B4F-57042AB7E580}"/>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8ED828B0-9B5C-0CBC-876E-48AE2B66EBBD}"/>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2E564CEB-BED7-6792-12B3-A7D43DDE92B0}"/>
              </a:ext>
            </a:extLst>
          </p:cNvPr>
          <p:cNvSpPr>
            <a:spLocks noGrp="1"/>
          </p:cNvSpPr>
          <p:nvPr>
            <p:ph type="dt" idx="12"/>
          </p:nvPr>
        </p:nvSpPr>
        <p:spPr/>
        <p:txBody>
          <a:bodyPr/>
          <a:lstStyle/>
          <a:p>
            <a:fld id="{72E0C910-0166-48E0-B8EF-5071277A02A8}" type="datetime8">
              <a:rPr lang="en-US" smtClean="0"/>
              <a:t>3/7/24 7:20 AM</a:t>
            </a:fld>
            <a:endParaRPr lang="en-US" dirty="0"/>
          </a:p>
        </p:txBody>
      </p:sp>
      <p:sp>
        <p:nvSpPr>
          <p:cNvPr id="7" name="Slide Number Placeholder 6">
            <a:extLst>
              <a:ext uri="{FF2B5EF4-FFF2-40B4-BE49-F238E27FC236}">
                <a16:creationId xmlns:a16="http://schemas.microsoft.com/office/drawing/2014/main" id="{E1BA87BA-E16C-499A-8A75-30D020D7C019}"/>
              </a:ext>
            </a:extLst>
          </p:cNvPr>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4759481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One-Shot Learning Examples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3/7/24 8:24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2131840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B4CDAA-175F-79FA-7803-ABEC0981D3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751142-DFBE-3318-00A1-06CB85927F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3B16788-DEE2-EFE8-DFCF-C21EBED5D5BD}"/>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0723ED8C-EC1C-E57F-F8AF-48B236D06D5C}"/>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5DD3F237-3F18-F07E-F887-5C4D8ECF2374}"/>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4B0949F-A5A4-230E-AD56-CF5A0F2B3AE1}"/>
              </a:ext>
            </a:extLst>
          </p:cNvPr>
          <p:cNvSpPr>
            <a:spLocks noGrp="1"/>
          </p:cNvSpPr>
          <p:nvPr>
            <p:ph type="dt" idx="12"/>
          </p:nvPr>
        </p:nvSpPr>
        <p:spPr/>
        <p:txBody>
          <a:bodyPr/>
          <a:lstStyle/>
          <a:p>
            <a:fld id="{E2F19A73-88F5-4B80-A929-CF8E66EE5449}" type="datetime8">
              <a:rPr lang="en-US" smtClean="0"/>
              <a:t>3/7/24 7:20 AM</a:t>
            </a:fld>
            <a:endParaRPr lang="en-US" dirty="0"/>
          </a:p>
        </p:txBody>
      </p:sp>
      <p:sp>
        <p:nvSpPr>
          <p:cNvPr id="7" name="Slide Number Placeholder 6">
            <a:extLst>
              <a:ext uri="{FF2B5EF4-FFF2-40B4-BE49-F238E27FC236}">
                <a16:creationId xmlns:a16="http://schemas.microsoft.com/office/drawing/2014/main" id="{7A28C6C6-854A-9E8E-49C3-3358797CC00F}"/>
              </a:ext>
            </a:extLst>
          </p:cNvPr>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9736907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2963A-C9A8-0E6D-690B-92A9A4FDEF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1BB1D6-0FAE-265E-D989-9647C03770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ECE5D2-C903-9AE0-2240-18796E2E7519}"/>
              </a:ext>
            </a:extLst>
          </p:cNvPr>
          <p:cNvSpPr>
            <a:spLocks noGrp="1"/>
          </p:cNvSpPr>
          <p:nvPr>
            <p:ph type="body" idx="1"/>
          </p:nvPr>
        </p:nvSpPr>
        <p:spPr/>
        <p:txBody>
          <a:bodyPr/>
          <a:lstStyle/>
          <a:p>
            <a:r>
              <a:rPr lang="en-US" b="0" i="0" dirty="0">
                <a:solidFill>
                  <a:srgbClr val="ECECEC"/>
                </a:solidFill>
                <a:effectLst/>
                <a:latin typeface="Söhne"/>
              </a:rPr>
              <a:t>In AI, tokens are the building blocks of communication. They can be words, punctuation, or any piece of meaningful data. Understanding tokens helps us better design prompts and interpret AI behaviors.</a:t>
            </a:r>
            <a:endParaRPr lang="en-US" dirty="0"/>
          </a:p>
        </p:txBody>
      </p:sp>
      <p:sp>
        <p:nvSpPr>
          <p:cNvPr id="4" name="Header Placeholder 3">
            <a:extLst>
              <a:ext uri="{FF2B5EF4-FFF2-40B4-BE49-F238E27FC236}">
                <a16:creationId xmlns:a16="http://schemas.microsoft.com/office/drawing/2014/main" id="{1EE9E7E4-7540-77AF-5841-4E02A9D1743A}"/>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98788A40-F750-95EB-9B28-FE21606AB218}"/>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BD504409-CA42-8EC0-386A-F8E7EE2F6523}"/>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AF7A29D0-9F37-F15A-8E88-1D01FD30C50A}"/>
              </a:ext>
            </a:extLst>
          </p:cNvPr>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3987574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9E308F-3BFD-8AF0-C407-9CC6C73B72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614D2F-BB9A-1D46-7C0A-68CC13D51E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8E788C-F9C5-D815-8D56-966A15BC759D}"/>
              </a:ext>
            </a:extLst>
          </p:cNvPr>
          <p:cNvSpPr>
            <a:spLocks noGrp="1"/>
          </p:cNvSpPr>
          <p:nvPr>
            <p:ph type="body" idx="1"/>
          </p:nvPr>
        </p:nvSpPr>
        <p:spPr/>
        <p:txBody>
          <a:bodyPr/>
          <a:lstStyle/>
          <a:p>
            <a:r>
              <a:rPr lang="en-US" b="0" i="0" dirty="0">
                <a:solidFill>
                  <a:srgbClr val="ECECEC"/>
                </a:solidFill>
                <a:effectLst/>
                <a:latin typeface="Söhne"/>
              </a:rPr>
              <a:t>Each token provides context that shapes AI's responses. Their significance extends beyond simple words or characters; they encapsulate meaning and intent, directly influencing AI's effectiveness.</a:t>
            </a:r>
            <a:endParaRPr lang="en-US" dirty="0"/>
          </a:p>
        </p:txBody>
      </p:sp>
      <p:sp>
        <p:nvSpPr>
          <p:cNvPr id="4" name="Header Placeholder 3">
            <a:extLst>
              <a:ext uri="{FF2B5EF4-FFF2-40B4-BE49-F238E27FC236}">
                <a16:creationId xmlns:a16="http://schemas.microsoft.com/office/drawing/2014/main" id="{D6EA2E24-A670-1FD3-5C1A-F6079D74494C}"/>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E98EE884-AAD8-AFAB-D61D-0B00DCCA3976}"/>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5B4B61CA-35A7-EA80-AA4B-0D28C64FB8DC}"/>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DCDBF5CA-A74B-88C6-B2D8-E900E433B684}"/>
              </a:ext>
            </a:extLst>
          </p:cNvPr>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7978249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4957170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CAB72-E626-A69A-5D47-2B9F607E07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811A28-C16D-83BC-E729-A0CE8CDAAB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EFADB1-DB9E-6DEE-8686-7259864DDD3E}"/>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1D44A0E9-FF52-B631-775A-22A2617D9762}"/>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4D3418AF-11FA-40B9-8971-7BED4688C5C3}"/>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231DB917-1FAB-C1D6-5D53-407EC7BF2108}"/>
              </a:ext>
            </a:extLst>
          </p:cNvPr>
          <p:cNvSpPr>
            <a:spLocks noGrp="1"/>
          </p:cNvSpPr>
          <p:nvPr>
            <p:ph type="dt" idx="12"/>
          </p:nvPr>
        </p:nvSpPr>
        <p:spPr/>
        <p:txBody>
          <a:bodyPr/>
          <a:lstStyle/>
          <a:p>
            <a:fld id="{72E0C910-0166-48E0-B8EF-5071277A02A8}" type="datetime8">
              <a:rPr lang="en-US" smtClean="0"/>
              <a:t>3/7/24 7:20 AM</a:t>
            </a:fld>
            <a:endParaRPr lang="en-US" dirty="0"/>
          </a:p>
        </p:txBody>
      </p:sp>
      <p:sp>
        <p:nvSpPr>
          <p:cNvPr id="7" name="Slide Number Placeholder 6">
            <a:extLst>
              <a:ext uri="{FF2B5EF4-FFF2-40B4-BE49-F238E27FC236}">
                <a16:creationId xmlns:a16="http://schemas.microsoft.com/office/drawing/2014/main" id="{85E5F009-0260-A599-A562-D51D65DAF100}"/>
              </a:ext>
            </a:extLst>
          </p:cNvPr>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9803821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AFF11E-AE1D-51E9-218C-F87941BA46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9468B7-6478-F52F-21BA-DAF9871356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ABD2E1-5291-F427-DF12-4B94F382AD4A}"/>
              </a:ext>
            </a:extLst>
          </p:cNvPr>
          <p:cNvSpPr>
            <a:spLocks noGrp="1"/>
          </p:cNvSpPr>
          <p:nvPr>
            <p:ph type="body" idx="1"/>
          </p:nvPr>
        </p:nvSpPr>
        <p:spPr/>
        <p:txBody>
          <a:bodyPr/>
          <a:lstStyle/>
          <a:p>
            <a:r>
              <a:rPr lang="en-US" b="0" i="0" dirty="0">
                <a:solidFill>
                  <a:srgbClr val="ECECEC"/>
                </a:solidFill>
                <a:effectLst/>
                <a:latin typeface="Söhne"/>
              </a:rPr>
              <a:t>Each token provides context that shapes AI's responses. Their significance extends beyond simple words or characters; they encapsulate meaning and intent, directly influencing AI's effectiveness.</a:t>
            </a:r>
            <a:endParaRPr lang="en-US" dirty="0"/>
          </a:p>
        </p:txBody>
      </p:sp>
      <p:sp>
        <p:nvSpPr>
          <p:cNvPr id="4" name="Header Placeholder 3">
            <a:extLst>
              <a:ext uri="{FF2B5EF4-FFF2-40B4-BE49-F238E27FC236}">
                <a16:creationId xmlns:a16="http://schemas.microsoft.com/office/drawing/2014/main" id="{08CF1CBE-5780-A43F-C77B-C2114279B72D}"/>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D8D9094D-46BB-2B70-2C0A-45E478B2E346}"/>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28D38051-4489-7DD9-A000-AA2BD790B641}"/>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EFA0B78D-0C1D-D60F-D2C7-7F4227803FC0}"/>
              </a:ext>
            </a:extLst>
          </p:cNvPr>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1746311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98EADB-94C7-027F-BA16-620B4AEFF7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CF0878-7248-0471-7A2B-F936D32BC0E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0B7978-8FEC-C8C0-CEA9-B24EB7E6AB36}"/>
              </a:ext>
            </a:extLst>
          </p:cNvPr>
          <p:cNvSpPr>
            <a:spLocks noGrp="1"/>
          </p:cNvSpPr>
          <p:nvPr>
            <p:ph type="body" idx="1"/>
          </p:nvPr>
        </p:nvSpPr>
        <p:spPr/>
        <p:txBody>
          <a:bodyPr/>
          <a:lstStyle/>
          <a:p>
            <a:r>
              <a:rPr lang="en-US" b="0" i="0" dirty="0">
                <a:solidFill>
                  <a:srgbClr val="ECECEC"/>
                </a:solidFill>
                <a:effectLst/>
                <a:latin typeface="Söhne"/>
              </a:rPr>
              <a:t>Each token provides context that shapes AI's responses. Their significance extends beyond simple words or characters; they encapsulate meaning and intent, directly influencing AI's effectiveness.</a:t>
            </a:r>
            <a:endParaRPr lang="en-US" dirty="0"/>
          </a:p>
        </p:txBody>
      </p:sp>
      <p:sp>
        <p:nvSpPr>
          <p:cNvPr id="4" name="Header Placeholder 3">
            <a:extLst>
              <a:ext uri="{FF2B5EF4-FFF2-40B4-BE49-F238E27FC236}">
                <a16:creationId xmlns:a16="http://schemas.microsoft.com/office/drawing/2014/main" id="{905D8707-908A-90CF-37CD-0C03C3F8B3D8}"/>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89D5B44A-A71A-F0C7-F37D-EEC2C9EE2362}"/>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793D5A32-7E72-BCC6-D85D-89BF14C34F20}"/>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A61709A9-6912-2BF9-2BFF-DAA1E98B7E37}"/>
              </a:ext>
            </a:extLst>
          </p:cNvPr>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1797438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C93899-ABC9-8A83-1443-A71ACAD4FA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1156F2-B78D-C9FB-6FC2-4369F3026F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BDCA1A-8461-3E6E-9A8A-E5722A0BBDB4}"/>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75FB4418-B6CF-230F-51B4-C4F365CC5B31}"/>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100039B3-1EE5-A578-B061-047ACD2DB275}"/>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681C16FD-CC1F-54F6-CA9A-37806828F4C2}"/>
              </a:ext>
            </a:extLst>
          </p:cNvPr>
          <p:cNvSpPr>
            <a:spLocks noGrp="1"/>
          </p:cNvSpPr>
          <p:nvPr>
            <p:ph type="dt" idx="12"/>
          </p:nvPr>
        </p:nvSpPr>
        <p:spPr/>
        <p:txBody>
          <a:bodyPr/>
          <a:lstStyle/>
          <a:p>
            <a:fld id="{E2F19A73-88F5-4B80-A929-CF8E66EE5449}" type="datetime8">
              <a:rPr lang="en-US" smtClean="0"/>
              <a:t>3/7/24 7:20 AM</a:t>
            </a:fld>
            <a:endParaRPr lang="en-US" dirty="0"/>
          </a:p>
        </p:txBody>
      </p:sp>
      <p:sp>
        <p:nvSpPr>
          <p:cNvPr id="7" name="Slide Number Placeholder 6">
            <a:extLst>
              <a:ext uri="{FF2B5EF4-FFF2-40B4-BE49-F238E27FC236}">
                <a16:creationId xmlns:a16="http://schemas.microsoft.com/office/drawing/2014/main" id="{9D9C2E5B-E0DE-EA51-F11F-DBD2694D52C0}"/>
              </a:ext>
            </a:extLst>
          </p:cNvPr>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13776296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8D29A4-ADBD-331F-E9CA-EEA65EE6FF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062A22-0F71-6E72-2589-0BCA174CF0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2C9B98-5441-A5FD-4437-242013D6D877}"/>
              </a:ext>
            </a:extLst>
          </p:cNvPr>
          <p:cNvSpPr>
            <a:spLocks noGrp="1"/>
          </p:cNvSpPr>
          <p:nvPr>
            <p:ph type="body" idx="1"/>
          </p:nvPr>
        </p:nvSpPr>
        <p:spPr/>
        <p:txBody>
          <a:bodyPr/>
          <a:lstStyle/>
          <a:p>
            <a:r>
              <a:rPr lang="en-CA" sz="800" dirty="0">
                <a:effectLst/>
                <a:latin typeface="Helvetica Neue" panose="02000503000000020004" pitchFamily="2" charset="0"/>
              </a:rPr>
              <a:t>Azure </a:t>
            </a:r>
            <a:r>
              <a:rPr lang="en-CA" sz="800" dirty="0" err="1">
                <a:effectLst/>
                <a:latin typeface="Helvetica Neue" panose="02000503000000020004" pitchFamily="2" charset="0"/>
              </a:rPr>
              <a:t>OpenAI</a:t>
            </a:r>
            <a:r>
              <a:rPr lang="en-CA" sz="800" dirty="0">
                <a:effectLst/>
                <a:latin typeface="Helvetica Neue" panose="02000503000000020004" pitchFamily="2" charset="0"/>
              </a:rPr>
              <a:t> Service is a fully managed service that allows developers to easily integrate </a:t>
            </a:r>
            <a:r>
              <a:rPr lang="en-CA" sz="800" dirty="0" err="1">
                <a:effectLst/>
                <a:latin typeface="Helvetica Neue" panose="02000503000000020004" pitchFamily="2" charset="0"/>
              </a:rPr>
              <a:t>OpenAI</a:t>
            </a:r>
            <a:r>
              <a:rPr lang="en-CA" sz="800" dirty="0">
                <a:effectLst/>
                <a:latin typeface="Helvetica Neue" panose="02000503000000020004" pitchFamily="2" charset="0"/>
              </a:rPr>
              <a:t> models into their applications. With Azure </a:t>
            </a:r>
            <a:r>
              <a:rPr lang="en-CA" sz="800" dirty="0" err="1">
                <a:effectLst/>
                <a:latin typeface="Helvetica Neue" panose="02000503000000020004" pitchFamily="2" charset="0"/>
              </a:rPr>
              <a:t>OpenAI</a:t>
            </a:r>
            <a:r>
              <a:rPr lang="en-CA" sz="800" dirty="0">
                <a:effectLst/>
                <a:latin typeface="Helvetica Neue" panose="02000503000000020004" pitchFamily="2" charset="0"/>
              </a:rPr>
              <a:t> Service, developers can quickly and easily access a wide range of AI models, including natural language processing, computer vision, and more.</a:t>
            </a:r>
          </a:p>
        </p:txBody>
      </p:sp>
      <p:sp>
        <p:nvSpPr>
          <p:cNvPr id="4" name="Header Placeholder 3">
            <a:extLst>
              <a:ext uri="{FF2B5EF4-FFF2-40B4-BE49-F238E27FC236}">
                <a16:creationId xmlns:a16="http://schemas.microsoft.com/office/drawing/2014/main" id="{E4ECEF7D-44CE-9AC0-BF51-5FCE579BC74E}"/>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8409CA64-0351-2020-F481-54561BD39DC9}"/>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A626B384-40D0-53AB-A0E7-8517332BB85B}"/>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550B7EE8-6B22-09E9-6AF1-B2EE21F0DD24}"/>
              </a:ext>
            </a:extLst>
          </p:cNvPr>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36667986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6842A2-C714-E6EA-C5DA-9DA5BEF8DC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3A31E3-CC5F-F541-64C7-AD9B3A4148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BE014E-4347-9571-1ACD-A94985BAD410}"/>
              </a:ext>
            </a:extLst>
          </p:cNvPr>
          <p:cNvSpPr>
            <a:spLocks noGrp="1"/>
          </p:cNvSpPr>
          <p:nvPr>
            <p:ph type="body" idx="1"/>
          </p:nvPr>
        </p:nvSpPr>
        <p:spPr/>
        <p:txBody>
          <a:bodyPr/>
          <a:lstStyle/>
          <a:p>
            <a:r>
              <a:rPr lang="en-US" b="0" i="0" dirty="0">
                <a:solidFill>
                  <a:srgbClr val="ECECEC"/>
                </a:solidFill>
                <a:effectLst/>
                <a:latin typeface="Söhne"/>
              </a:rPr>
              <a:t>Azure OpenAI's flexibility allows for the customization of GPT models to suit specific needs, creation of DALL-E 3 models for image generation, and various applications ranging from business solutions to academic research.</a:t>
            </a:r>
            <a:endParaRPr lang="en-US" dirty="0"/>
          </a:p>
        </p:txBody>
      </p:sp>
      <p:sp>
        <p:nvSpPr>
          <p:cNvPr id="4" name="Header Placeholder 3">
            <a:extLst>
              <a:ext uri="{FF2B5EF4-FFF2-40B4-BE49-F238E27FC236}">
                <a16:creationId xmlns:a16="http://schemas.microsoft.com/office/drawing/2014/main" id="{758FEF40-1FA1-0F70-89BC-7A964F2FAAC0}"/>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C5190A08-1F03-E1F7-792A-348360F5ACD7}"/>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E19AC711-D48B-02CC-457C-312F7CCF8C9D}"/>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7887B588-7B9D-BAA1-BE09-5A55AF2A5833}"/>
              </a:ext>
            </a:extLst>
          </p:cNvPr>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7571702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33B942-8637-CDE7-14BC-FE8C5E54D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31BB62-B66A-4CDD-19B1-47935FC7A6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C2E68F-4ED3-8EC4-5E39-76DEFE676348}"/>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7254822F-0995-80DB-D1EB-1761EE059CDD}"/>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D53EA7AB-45DA-8615-354D-334C9947F4FD}"/>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9EE0095-0A3A-A4D0-87BC-B3AD49C22F15}"/>
              </a:ext>
            </a:extLst>
          </p:cNvPr>
          <p:cNvSpPr>
            <a:spLocks noGrp="1"/>
          </p:cNvSpPr>
          <p:nvPr>
            <p:ph type="dt" idx="12"/>
          </p:nvPr>
        </p:nvSpPr>
        <p:spPr/>
        <p:txBody>
          <a:bodyPr/>
          <a:lstStyle/>
          <a:p>
            <a:fld id="{E2F19A73-88F5-4B80-A929-CF8E66EE5449}" type="datetime8">
              <a:rPr lang="en-US" smtClean="0"/>
              <a:t>3/7/24 7:20 AM</a:t>
            </a:fld>
            <a:endParaRPr lang="en-US" dirty="0"/>
          </a:p>
        </p:txBody>
      </p:sp>
      <p:sp>
        <p:nvSpPr>
          <p:cNvPr id="7" name="Slide Number Placeholder 6">
            <a:extLst>
              <a:ext uri="{FF2B5EF4-FFF2-40B4-BE49-F238E27FC236}">
                <a16:creationId xmlns:a16="http://schemas.microsoft.com/office/drawing/2014/main" id="{A8725EB2-ED6B-4ECE-2403-5701B2C8246F}"/>
              </a:ext>
            </a:extLst>
          </p:cNvPr>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5524115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7E5A6C-9087-C204-D0FA-FE10FBBC1D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6D1FF3-BDD2-CB95-28BE-8FE671A957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798BE04-159B-AC43-5911-EEF46077DD9A}"/>
              </a:ext>
            </a:extLst>
          </p:cNvPr>
          <p:cNvSpPr>
            <a:spLocks noGrp="1"/>
          </p:cNvSpPr>
          <p:nvPr>
            <p:ph type="body" idx="1"/>
          </p:nvPr>
        </p:nvSpPr>
        <p:spPr/>
        <p:txBody>
          <a:bodyPr/>
          <a:lstStyle/>
          <a:p>
            <a:r>
              <a:rPr lang="en-US" b="0" i="0" dirty="0">
                <a:solidFill>
                  <a:srgbClr val="ECECEC"/>
                </a:solidFill>
                <a:effectLst/>
                <a:latin typeface="Söhne"/>
              </a:rPr>
              <a:t>To start using Azure OpenAI, you'll need an Azure account. Once set up, you can access a range of OpenAI services, tailor them to your requirements, and integrate AI capabilities into your projects.</a:t>
            </a:r>
            <a:endParaRPr lang="en-US" dirty="0"/>
          </a:p>
        </p:txBody>
      </p:sp>
      <p:sp>
        <p:nvSpPr>
          <p:cNvPr id="4" name="Header Placeholder 3">
            <a:extLst>
              <a:ext uri="{FF2B5EF4-FFF2-40B4-BE49-F238E27FC236}">
                <a16:creationId xmlns:a16="http://schemas.microsoft.com/office/drawing/2014/main" id="{2CDB8B81-184B-B4E7-9B0D-9D76B7DB420A}"/>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055147BB-BC6E-723A-0A99-09F2DE4CDC6E}"/>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7CAFD479-FD6D-63D7-01CA-AB214904A1C5}"/>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5EBDD7D2-30C4-5D2E-D7B5-B3F5A66B4E7A}"/>
              </a:ext>
            </a:extLst>
          </p:cNvPr>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36807258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A24388-955C-D639-899D-F51A01F5A4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DB7EC5-4681-02FA-37C4-CCB8569DCC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0B03D5-0B0F-A864-904B-FBEC9A78BC4F}"/>
              </a:ext>
            </a:extLst>
          </p:cNvPr>
          <p:cNvSpPr>
            <a:spLocks noGrp="1"/>
          </p:cNvSpPr>
          <p:nvPr>
            <p:ph type="body" idx="1"/>
          </p:nvPr>
        </p:nvSpPr>
        <p:spPr/>
        <p:txBody>
          <a:bodyPr/>
          <a:lstStyle/>
          <a:p>
            <a:r>
              <a:rPr lang="en-US" b="0" i="0" dirty="0">
                <a:solidFill>
                  <a:srgbClr val="ECECEC"/>
                </a:solidFill>
                <a:effectLst/>
                <a:latin typeface="Söhne"/>
              </a:rPr>
              <a:t>To start using Azure OpenAI, you'll need an Azure account. Once set up, you can access a range of OpenAI services, tailor them to your requirements, and integrate AI capabilities into your projects.</a:t>
            </a:r>
            <a:endParaRPr lang="en-US" dirty="0"/>
          </a:p>
        </p:txBody>
      </p:sp>
      <p:sp>
        <p:nvSpPr>
          <p:cNvPr id="4" name="Header Placeholder 3">
            <a:extLst>
              <a:ext uri="{FF2B5EF4-FFF2-40B4-BE49-F238E27FC236}">
                <a16:creationId xmlns:a16="http://schemas.microsoft.com/office/drawing/2014/main" id="{39DD1FE3-A19D-F820-747B-56A54EB68BC2}"/>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753FEE47-9668-236B-C20F-60728F6C564F}"/>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18D5DFBF-1982-F1CE-9CB3-08D0DC6C19BA}"/>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7FAF5402-045E-F313-ED07-40B3E5B90563}"/>
              </a:ext>
            </a:extLst>
          </p:cNvPr>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7911159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98B423-2149-4CF2-205D-48B5246E11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EF27FB-1C95-AE61-B9C0-11EBFE8505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8AF9FF-9565-7875-ECCD-09C4C41EEA30}"/>
              </a:ext>
            </a:extLst>
          </p:cNvPr>
          <p:cNvSpPr>
            <a:spLocks noGrp="1"/>
          </p:cNvSpPr>
          <p:nvPr>
            <p:ph type="body" idx="1"/>
          </p:nvPr>
        </p:nvSpPr>
        <p:spPr/>
        <p:txBody>
          <a:bodyPr/>
          <a:lstStyle/>
          <a:p>
            <a:r>
              <a:rPr lang="en-US" b="0" i="0" dirty="0">
                <a:solidFill>
                  <a:srgbClr val="ECECEC"/>
                </a:solidFill>
                <a:effectLst/>
                <a:latin typeface="Söhne"/>
              </a:rPr>
              <a:t>To start using Azure OpenAI, you'll need an Azure account. Once set up, you can access a range of OpenAI services, tailor them to your requirements, and integrate AI capabilities into your projects.</a:t>
            </a:r>
            <a:endParaRPr lang="en-US" dirty="0"/>
          </a:p>
        </p:txBody>
      </p:sp>
      <p:sp>
        <p:nvSpPr>
          <p:cNvPr id="4" name="Header Placeholder 3">
            <a:extLst>
              <a:ext uri="{FF2B5EF4-FFF2-40B4-BE49-F238E27FC236}">
                <a16:creationId xmlns:a16="http://schemas.microsoft.com/office/drawing/2014/main" id="{C481A526-1756-C8B8-418A-7DC602D01946}"/>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8D83278A-7F89-6D1B-9F3C-94358E14CEE7}"/>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02319B6-17B5-809A-8698-E2B557CC801B}"/>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F76CFB9A-DF2A-A2D4-90C4-5BA550B13391}"/>
              </a:ext>
            </a:extLst>
          </p:cNvPr>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4195526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3/7/24 7:20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4521630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5FAB76-EC24-389E-D54D-77A0DF0964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C4C1BD-BF98-0BAB-EB87-7DC6D2312D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894AEF-6EF3-981B-F01B-567D84BAAA72}"/>
              </a:ext>
            </a:extLst>
          </p:cNvPr>
          <p:cNvSpPr>
            <a:spLocks noGrp="1"/>
          </p:cNvSpPr>
          <p:nvPr>
            <p:ph type="body" idx="1"/>
          </p:nvPr>
        </p:nvSpPr>
        <p:spPr/>
        <p:txBody>
          <a:bodyPr/>
          <a:lstStyle/>
          <a:p>
            <a:endParaRPr lang="en-US" dirty="0"/>
          </a:p>
        </p:txBody>
      </p:sp>
      <p:sp>
        <p:nvSpPr>
          <p:cNvPr id="6" name="Slide Number Placeholder 5">
            <a:extLst>
              <a:ext uri="{FF2B5EF4-FFF2-40B4-BE49-F238E27FC236}">
                <a16:creationId xmlns:a16="http://schemas.microsoft.com/office/drawing/2014/main" id="{E655EF7D-29FB-D4B7-C59B-301C67DEFACE}"/>
              </a:ext>
            </a:extLst>
          </p:cNvPr>
          <p:cNvSpPr>
            <a:spLocks noGrp="1"/>
          </p:cNvSpPr>
          <p:nvPr>
            <p:ph type="sldNum" sz="quarter" idx="12"/>
          </p:nvPr>
        </p:nvSpPr>
        <p:spPr/>
        <p:txBody>
          <a:bodyPr/>
          <a:lstStyle/>
          <a:p>
            <a:fld id="{B4008EB6-D09E-4580-8CD6-DDB14511944F}" type="slidenum">
              <a:rPr lang="en-US" smtClean="0"/>
              <a:pPr/>
              <a:t>32</a:t>
            </a:fld>
            <a:endParaRPr lang="en-US" dirty="0"/>
          </a:p>
        </p:txBody>
      </p:sp>
      <p:sp>
        <p:nvSpPr>
          <p:cNvPr id="10" name="Date Placeholder 9">
            <a:extLst>
              <a:ext uri="{FF2B5EF4-FFF2-40B4-BE49-F238E27FC236}">
                <a16:creationId xmlns:a16="http://schemas.microsoft.com/office/drawing/2014/main" id="{506DE762-61DD-6CC9-0BD5-7ED1CB240242}"/>
              </a:ext>
            </a:extLst>
          </p:cNvPr>
          <p:cNvSpPr>
            <a:spLocks noGrp="1"/>
          </p:cNvSpPr>
          <p:nvPr>
            <p:ph type="dt" idx="13"/>
          </p:nvPr>
        </p:nvSpPr>
        <p:spPr/>
        <p:txBody>
          <a:bodyPr/>
          <a:lstStyle/>
          <a:p>
            <a:fld id="{D44C3489-8257-4E60-994D-6A5CEE67ED71}" type="datetime8">
              <a:rPr lang="en-US" smtClean="0"/>
              <a:t>3/7/24 7:20 AM</a:t>
            </a:fld>
            <a:endParaRPr lang="en-US" dirty="0"/>
          </a:p>
        </p:txBody>
      </p:sp>
      <p:sp>
        <p:nvSpPr>
          <p:cNvPr id="4" name="Footer Placeholder 3">
            <a:extLst>
              <a:ext uri="{FF2B5EF4-FFF2-40B4-BE49-F238E27FC236}">
                <a16:creationId xmlns:a16="http://schemas.microsoft.com/office/drawing/2014/main" id="{57D7B73A-4239-4A9D-B05C-42DEE00DA456}"/>
              </a:ext>
            </a:extLst>
          </p:cNvPr>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a:extLst>
              <a:ext uri="{FF2B5EF4-FFF2-40B4-BE49-F238E27FC236}">
                <a16:creationId xmlns:a16="http://schemas.microsoft.com/office/drawing/2014/main" id="{7D8CB741-A137-8216-BF40-08E6DF5FEDC2}"/>
              </a:ext>
            </a:extLst>
          </p:cNvPr>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25738579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0D37AB-62B1-962D-D560-7F51CE1075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814927-E32E-FACB-8947-23D1038132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9898EE-4A3F-4D8C-F02F-EDA247D2CF5F}"/>
              </a:ext>
            </a:extLst>
          </p:cNvPr>
          <p:cNvSpPr>
            <a:spLocks noGrp="1"/>
          </p:cNvSpPr>
          <p:nvPr>
            <p:ph type="body" idx="1"/>
          </p:nvPr>
        </p:nvSpPr>
        <p:spPr/>
        <p:txBody>
          <a:bodyPr/>
          <a:lstStyle/>
          <a:p>
            <a:endParaRPr lang="en-US" dirty="0"/>
          </a:p>
        </p:txBody>
      </p:sp>
      <p:sp>
        <p:nvSpPr>
          <p:cNvPr id="6" name="Slide Number Placeholder 5">
            <a:extLst>
              <a:ext uri="{FF2B5EF4-FFF2-40B4-BE49-F238E27FC236}">
                <a16:creationId xmlns:a16="http://schemas.microsoft.com/office/drawing/2014/main" id="{97BA4C66-A291-046B-62C8-BD7E9531BB48}"/>
              </a:ext>
            </a:extLst>
          </p:cNvPr>
          <p:cNvSpPr>
            <a:spLocks noGrp="1"/>
          </p:cNvSpPr>
          <p:nvPr>
            <p:ph type="sldNum" sz="quarter" idx="12"/>
          </p:nvPr>
        </p:nvSpPr>
        <p:spPr/>
        <p:txBody>
          <a:bodyPr/>
          <a:lstStyle/>
          <a:p>
            <a:fld id="{B4008EB6-D09E-4580-8CD6-DDB14511944F}" type="slidenum">
              <a:rPr lang="en-US" smtClean="0"/>
              <a:pPr/>
              <a:t>33</a:t>
            </a:fld>
            <a:endParaRPr lang="en-US" dirty="0"/>
          </a:p>
        </p:txBody>
      </p:sp>
      <p:sp>
        <p:nvSpPr>
          <p:cNvPr id="10" name="Date Placeholder 9">
            <a:extLst>
              <a:ext uri="{FF2B5EF4-FFF2-40B4-BE49-F238E27FC236}">
                <a16:creationId xmlns:a16="http://schemas.microsoft.com/office/drawing/2014/main" id="{5EBE40CA-C850-7603-E103-0091E30CAD12}"/>
              </a:ext>
            </a:extLst>
          </p:cNvPr>
          <p:cNvSpPr>
            <a:spLocks noGrp="1"/>
          </p:cNvSpPr>
          <p:nvPr>
            <p:ph type="dt" idx="13"/>
          </p:nvPr>
        </p:nvSpPr>
        <p:spPr/>
        <p:txBody>
          <a:bodyPr/>
          <a:lstStyle/>
          <a:p>
            <a:fld id="{D44C3489-8257-4E60-994D-6A5CEE67ED71}" type="datetime8">
              <a:rPr lang="en-US" smtClean="0"/>
              <a:t>3/7/24 7:20 AM</a:t>
            </a:fld>
            <a:endParaRPr lang="en-US" dirty="0"/>
          </a:p>
        </p:txBody>
      </p:sp>
      <p:sp>
        <p:nvSpPr>
          <p:cNvPr id="4" name="Footer Placeholder 3">
            <a:extLst>
              <a:ext uri="{FF2B5EF4-FFF2-40B4-BE49-F238E27FC236}">
                <a16:creationId xmlns:a16="http://schemas.microsoft.com/office/drawing/2014/main" id="{4568A6E1-688D-8DFB-F628-1C848F8E72F3}"/>
              </a:ext>
            </a:extLst>
          </p:cNvPr>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a:extLst>
              <a:ext uri="{FF2B5EF4-FFF2-40B4-BE49-F238E27FC236}">
                <a16:creationId xmlns:a16="http://schemas.microsoft.com/office/drawing/2014/main" id="{05006BF5-C817-D36F-80E4-3673E3FA1034}"/>
              </a:ext>
            </a:extLst>
          </p:cNvPr>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2734193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B7B4F-3254-7478-4F1C-64F46279F1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9A1554-C204-5EAE-EC45-DE15F7194A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FC4A06-3CEC-3C1F-99B6-445FCEFF4A7D}"/>
              </a:ext>
            </a:extLst>
          </p:cNvPr>
          <p:cNvSpPr>
            <a:spLocks noGrp="1"/>
          </p:cNvSpPr>
          <p:nvPr>
            <p:ph type="body" idx="1"/>
          </p:nvPr>
        </p:nvSpPr>
        <p:spPr/>
        <p:txBody>
          <a:bodyPr/>
          <a:lstStyle/>
          <a:p>
            <a:endParaRPr lang="en-US" dirty="0"/>
          </a:p>
        </p:txBody>
      </p:sp>
      <p:sp>
        <p:nvSpPr>
          <p:cNvPr id="6" name="Slide Number Placeholder 5">
            <a:extLst>
              <a:ext uri="{FF2B5EF4-FFF2-40B4-BE49-F238E27FC236}">
                <a16:creationId xmlns:a16="http://schemas.microsoft.com/office/drawing/2014/main" id="{7847DD7A-E934-6FB1-56EA-212D91302FD8}"/>
              </a:ext>
            </a:extLst>
          </p:cNvPr>
          <p:cNvSpPr>
            <a:spLocks noGrp="1"/>
          </p:cNvSpPr>
          <p:nvPr>
            <p:ph type="sldNum" sz="quarter" idx="12"/>
          </p:nvPr>
        </p:nvSpPr>
        <p:spPr/>
        <p:txBody>
          <a:bodyPr/>
          <a:lstStyle/>
          <a:p>
            <a:fld id="{B4008EB6-D09E-4580-8CD6-DDB14511944F}" type="slidenum">
              <a:rPr lang="en-US" smtClean="0"/>
              <a:pPr/>
              <a:t>34</a:t>
            </a:fld>
            <a:endParaRPr lang="en-US" dirty="0"/>
          </a:p>
        </p:txBody>
      </p:sp>
      <p:sp>
        <p:nvSpPr>
          <p:cNvPr id="10" name="Date Placeholder 9">
            <a:extLst>
              <a:ext uri="{FF2B5EF4-FFF2-40B4-BE49-F238E27FC236}">
                <a16:creationId xmlns:a16="http://schemas.microsoft.com/office/drawing/2014/main" id="{BB945E72-995F-B559-0DB0-C0A3784E58CA}"/>
              </a:ext>
            </a:extLst>
          </p:cNvPr>
          <p:cNvSpPr>
            <a:spLocks noGrp="1"/>
          </p:cNvSpPr>
          <p:nvPr>
            <p:ph type="dt" idx="13"/>
          </p:nvPr>
        </p:nvSpPr>
        <p:spPr/>
        <p:txBody>
          <a:bodyPr/>
          <a:lstStyle/>
          <a:p>
            <a:fld id="{D44C3489-8257-4E60-994D-6A5CEE67ED71}" type="datetime8">
              <a:rPr lang="en-US" smtClean="0"/>
              <a:t>3/7/24 7:20 AM</a:t>
            </a:fld>
            <a:endParaRPr lang="en-US" dirty="0"/>
          </a:p>
        </p:txBody>
      </p:sp>
      <p:sp>
        <p:nvSpPr>
          <p:cNvPr id="4" name="Footer Placeholder 3">
            <a:extLst>
              <a:ext uri="{FF2B5EF4-FFF2-40B4-BE49-F238E27FC236}">
                <a16:creationId xmlns:a16="http://schemas.microsoft.com/office/drawing/2014/main" id="{A58DAB01-3017-B9AB-AB31-F0B0F87804D3}"/>
              </a:ext>
            </a:extLst>
          </p:cNvPr>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a:extLst>
              <a:ext uri="{FF2B5EF4-FFF2-40B4-BE49-F238E27FC236}">
                <a16:creationId xmlns:a16="http://schemas.microsoft.com/office/drawing/2014/main" id="{E5247F78-B790-078F-4527-4EE96CDC47F0}"/>
              </a:ext>
            </a:extLst>
          </p:cNvPr>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39439517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C79244-1384-1676-810F-E6B745C457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0818C4-2B31-5451-4BD8-C945757B64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4A01DB-D39F-D38A-A669-E0D4E6BC14B3}"/>
              </a:ext>
            </a:extLst>
          </p:cNvPr>
          <p:cNvSpPr>
            <a:spLocks noGrp="1"/>
          </p:cNvSpPr>
          <p:nvPr>
            <p:ph type="body" idx="1"/>
          </p:nvPr>
        </p:nvSpPr>
        <p:spPr/>
        <p:txBody>
          <a:bodyPr/>
          <a:lstStyle/>
          <a:p>
            <a:endParaRPr lang="en-US" dirty="0"/>
          </a:p>
        </p:txBody>
      </p:sp>
      <p:sp>
        <p:nvSpPr>
          <p:cNvPr id="6" name="Slide Number Placeholder 5">
            <a:extLst>
              <a:ext uri="{FF2B5EF4-FFF2-40B4-BE49-F238E27FC236}">
                <a16:creationId xmlns:a16="http://schemas.microsoft.com/office/drawing/2014/main" id="{95F67C4D-22DD-84B3-5929-5FD000A1A4DB}"/>
              </a:ext>
            </a:extLst>
          </p:cNvPr>
          <p:cNvSpPr>
            <a:spLocks noGrp="1"/>
          </p:cNvSpPr>
          <p:nvPr>
            <p:ph type="sldNum" sz="quarter" idx="12"/>
          </p:nvPr>
        </p:nvSpPr>
        <p:spPr/>
        <p:txBody>
          <a:bodyPr/>
          <a:lstStyle/>
          <a:p>
            <a:fld id="{B4008EB6-D09E-4580-8CD6-DDB14511944F}" type="slidenum">
              <a:rPr lang="en-US" smtClean="0"/>
              <a:pPr/>
              <a:t>35</a:t>
            </a:fld>
            <a:endParaRPr lang="en-US" dirty="0"/>
          </a:p>
        </p:txBody>
      </p:sp>
      <p:sp>
        <p:nvSpPr>
          <p:cNvPr id="10" name="Date Placeholder 9">
            <a:extLst>
              <a:ext uri="{FF2B5EF4-FFF2-40B4-BE49-F238E27FC236}">
                <a16:creationId xmlns:a16="http://schemas.microsoft.com/office/drawing/2014/main" id="{1BAD0182-8E41-6595-0A60-4429784D182D}"/>
              </a:ext>
            </a:extLst>
          </p:cNvPr>
          <p:cNvSpPr>
            <a:spLocks noGrp="1"/>
          </p:cNvSpPr>
          <p:nvPr>
            <p:ph type="dt" idx="13"/>
          </p:nvPr>
        </p:nvSpPr>
        <p:spPr/>
        <p:txBody>
          <a:bodyPr/>
          <a:lstStyle/>
          <a:p>
            <a:fld id="{D44C3489-8257-4E60-994D-6A5CEE67ED71}" type="datetime8">
              <a:rPr lang="en-US" smtClean="0"/>
              <a:t>3/7/24 7:20 AM</a:t>
            </a:fld>
            <a:endParaRPr lang="en-US" dirty="0"/>
          </a:p>
        </p:txBody>
      </p:sp>
      <p:sp>
        <p:nvSpPr>
          <p:cNvPr id="4" name="Footer Placeholder 3">
            <a:extLst>
              <a:ext uri="{FF2B5EF4-FFF2-40B4-BE49-F238E27FC236}">
                <a16:creationId xmlns:a16="http://schemas.microsoft.com/office/drawing/2014/main" id="{57E19843-D9EC-C73F-C9DD-AF133400C53F}"/>
              </a:ext>
            </a:extLst>
          </p:cNvPr>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a:extLst>
              <a:ext uri="{FF2B5EF4-FFF2-40B4-BE49-F238E27FC236}">
                <a16:creationId xmlns:a16="http://schemas.microsoft.com/office/drawing/2014/main" id="{50179B5B-5927-C87C-6E8D-1BC241524FDF}"/>
              </a:ext>
            </a:extLst>
          </p:cNvPr>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16839400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0F3039-43F1-9F38-2F39-770C8A3BF7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EB16EA-A0E2-4F2A-FC35-3AABAF57BE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965F94-1578-895F-8206-41E009272C69}"/>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521C8D9A-9164-1A07-805F-3096A0FD7B4F}"/>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B9EF83DE-81BB-1CB4-D457-BB4741A0223D}"/>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631199AC-6F4B-D60F-3DBC-10BD6554530A}"/>
              </a:ext>
            </a:extLst>
          </p:cNvPr>
          <p:cNvSpPr>
            <a:spLocks noGrp="1"/>
          </p:cNvSpPr>
          <p:nvPr>
            <p:ph type="dt" idx="12"/>
          </p:nvPr>
        </p:nvSpPr>
        <p:spPr/>
        <p:txBody>
          <a:bodyPr/>
          <a:lstStyle/>
          <a:p>
            <a:fld id="{B16574EE-8191-4BCC-ABE6-D00A4F4D7690}" type="datetime8">
              <a:rPr lang="en-US" smtClean="0"/>
              <a:t>3/7/24 7:20 AM</a:t>
            </a:fld>
            <a:endParaRPr lang="en-US" dirty="0"/>
          </a:p>
        </p:txBody>
      </p:sp>
      <p:sp>
        <p:nvSpPr>
          <p:cNvPr id="7" name="Slide Number Placeholder 6">
            <a:extLst>
              <a:ext uri="{FF2B5EF4-FFF2-40B4-BE49-F238E27FC236}">
                <a16:creationId xmlns:a16="http://schemas.microsoft.com/office/drawing/2014/main" id="{65A4C6DD-1955-1B02-84BA-ECA911A25697}"/>
              </a:ext>
            </a:extLst>
          </p:cNvPr>
          <p:cNvSpPr>
            <a:spLocks noGrp="1"/>
          </p:cNvSpPr>
          <p:nvPr>
            <p:ph type="sldNum" sz="quarter" idx="13"/>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386930291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D81829-CEB4-D5F3-2887-2B4A75E3F2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C2B445-E685-6360-7ED2-C9CC9AE7EC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FA1BF3-B346-0114-3B60-79628F2DE005}"/>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369A0059-471B-8015-B5EE-1F91951382F0}"/>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F726FC72-FB27-AD53-69C1-A1D11834A7A0}"/>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AFA6D78C-DFDF-26DF-FD69-5020625BA987}"/>
              </a:ext>
            </a:extLst>
          </p:cNvPr>
          <p:cNvSpPr>
            <a:spLocks noGrp="1"/>
          </p:cNvSpPr>
          <p:nvPr>
            <p:ph type="dt" idx="12"/>
          </p:nvPr>
        </p:nvSpPr>
        <p:spPr/>
        <p:txBody>
          <a:bodyPr/>
          <a:lstStyle/>
          <a:p>
            <a:fld id="{B16574EE-8191-4BCC-ABE6-D00A4F4D7690}" type="datetime8">
              <a:rPr lang="en-US" smtClean="0"/>
              <a:t>3/7/24 7:20 AM</a:t>
            </a:fld>
            <a:endParaRPr lang="en-US" dirty="0"/>
          </a:p>
        </p:txBody>
      </p:sp>
      <p:sp>
        <p:nvSpPr>
          <p:cNvPr id="7" name="Slide Number Placeholder 6">
            <a:extLst>
              <a:ext uri="{FF2B5EF4-FFF2-40B4-BE49-F238E27FC236}">
                <a16:creationId xmlns:a16="http://schemas.microsoft.com/office/drawing/2014/main" id="{94835467-7136-AA74-B48B-DCBEB2F454FB}"/>
              </a:ext>
            </a:extLst>
          </p:cNvPr>
          <p:cNvSpPr>
            <a:spLocks noGrp="1"/>
          </p:cNvSpPr>
          <p:nvPr>
            <p:ph type="sldNum" sz="quarter" idx="13"/>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5806058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3/7/24 7:20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38</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E523B0-F767-7ED5-CC54-64C95590AC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B6A6F2-31A9-D5ED-E6E6-7F52C3C85B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992321-5CD9-D3B0-7EBC-7F45F460F23F}"/>
              </a:ext>
            </a:extLst>
          </p:cNvPr>
          <p:cNvSpPr>
            <a:spLocks noGrp="1"/>
          </p:cNvSpPr>
          <p:nvPr>
            <p:ph type="body" idx="1"/>
          </p:nvPr>
        </p:nvSpPr>
        <p:spPr/>
        <p:txBody>
          <a:bodyPr/>
          <a:lstStyle/>
          <a:p>
            <a:r>
              <a:rPr lang="en-US" b="0" i="0" dirty="0">
                <a:solidFill>
                  <a:srgbClr val="ECECEC"/>
                </a:solidFill>
                <a:effectLst/>
                <a:latin typeface="Söhne"/>
              </a:rPr>
              <a:t>Artificial intelligence simulates human intelligence in computers, it is essentially a bunch of algorithms that train on a lot of data. Generative AI is a subset of that, that is trained on creating new content based on the data its trained on.</a:t>
            </a:r>
          </a:p>
          <a:p>
            <a:endParaRPr lang="en-US" b="0" i="0" dirty="0">
              <a:solidFill>
                <a:srgbClr val="ECECEC"/>
              </a:solidFill>
              <a:effectLst/>
              <a:latin typeface="Söhne"/>
            </a:endParaRPr>
          </a:p>
          <a:p>
            <a:r>
              <a:rPr lang="en-US" b="0" i="0" dirty="0">
                <a:solidFill>
                  <a:srgbClr val="ECECEC"/>
                </a:solidFill>
                <a:effectLst/>
                <a:latin typeface="Söhne"/>
              </a:rPr>
              <a:t>Generative AI refers to algorithms that can generate new content or data that's never been seen before. Unlike traditional AI, which analyzes and learns from existing data, generative AI can create novel outputs, from text to images and beyond.</a:t>
            </a:r>
            <a:endParaRPr lang="en-US" dirty="0"/>
          </a:p>
        </p:txBody>
      </p:sp>
      <p:sp>
        <p:nvSpPr>
          <p:cNvPr id="4" name="Header Placeholder 3">
            <a:extLst>
              <a:ext uri="{FF2B5EF4-FFF2-40B4-BE49-F238E27FC236}">
                <a16:creationId xmlns:a16="http://schemas.microsoft.com/office/drawing/2014/main" id="{3B06EB86-03F7-12F2-9011-ACF6AA32713B}"/>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7C4C7785-26F1-73B9-4D16-1C10DCACEC67}"/>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C8F675A-7B81-C82B-8CDA-83AFABC71C42}"/>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75CAF347-A189-F858-A845-05733F385C33}"/>
              </a:ext>
            </a:extLst>
          </p:cNvPr>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8241328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DE1B50-FF44-23E9-73B9-2BDA41ABAF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5140F0-098D-41D0-80B0-0ED1536335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47930D-A293-D2A6-9B96-4893B7459184}"/>
              </a:ext>
            </a:extLst>
          </p:cNvPr>
          <p:cNvSpPr>
            <a:spLocks noGrp="1"/>
          </p:cNvSpPr>
          <p:nvPr>
            <p:ph type="body" idx="1"/>
          </p:nvPr>
        </p:nvSpPr>
        <p:spPr/>
        <p:txBody>
          <a:bodyPr/>
          <a:lstStyle/>
          <a:p>
            <a:r>
              <a:rPr lang="en-US" b="0" i="0" dirty="0">
                <a:solidFill>
                  <a:srgbClr val="ECECEC"/>
                </a:solidFill>
                <a:effectLst/>
                <a:latin typeface="Söhne"/>
              </a:rPr>
              <a:t>Various examples of generative AI include ChatGPT for text generation, DALL-E 3 for image creation, Google Gemini and OpenAI Sora for advanced AI functionalities, and Midjourney for unique AI-driven journeys.</a:t>
            </a:r>
            <a:endParaRPr lang="en-US" dirty="0"/>
          </a:p>
        </p:txBody>
      </p:sp>
      <p:sp>
        <p:nvSpPr>
          <p:cNvPr id="4" name="Header Placeholder 3">
            <a:extLst>
              <a:ext uri="{FF2B5EF4-FFF2-40B4-BE49-F238E27FC236}">
                <a16:creationId xmlns:a16="http://schemas.microsoft.com/office/drawing/2014/main" id="{D52B1BB7-28FD-19D4-E622-2017B7EB0B48}"/>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9A5E5158-2B2A-1A8F-4387-766E72AB6ACE}"/>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7358E7E-A927-7356-0C72-651D10B71D09}"/>
              </a:ext>
            </a:extLst>
          </p:cNvPr>
          <p:cNvSpPr>
            <a:spLocks noGrp="1"/>
          </p:cNvSpPr>
          <p:nvPr>
            <p:ph type="dt" idx="12"/>
          </p:nvPr>
        </p:nvSpPr>
        <p:spPr/>
        <p:txBody>
          <a:bodyPr/>
          <a:lstStyle/>
          <a:p>
            <a:fld id="{9427A7F7-BB1E-479D-AFAA-B52F4D0C99F2}" type="datetime8">
              <a:rPr lang="en-US" smtClean="0"/>
              <a:t>3/7/24 7:20 AM</a:t>
            </a:fld>
            <a:endParaRPr lang="en-US" dirty="0"/>
          </a:p>
        </p:txBody>
      </p:sp>
      <p:sp>
        <p:nvSpPr>
          <p:cNvPr id="7" name="Slide Number Placeholder 6">
            <a:extLst>
              <a:ext uri="{FF2B5EF4-FFF2-40B4-BE49-F238E27FC236}">
                <a16:creationId xmlns:a16="http://schemas.microsoft.com/office/drawing/2014/main" id="{531D860D-AB62-CF43-78A5-11E9EE65A0DA}"/>
              </a:ext>
            </a:extLst>
          </p:cNvPr>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800637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3/7/24 7:20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368473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C2B17A-905A-CD3F-98A0-436AD52C0F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8A4A90-FD72-F882-2B69-1789783D1B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C12475-F2DB-6D5D-5986-68435BCA6E0C}"/>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F0E502B4-AF43-D615-D158-1C2122ECB98E}"/>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1D11AB98-F7FF-E7E4-3D28-0D85D8534E90}"/>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F3C72FB2-99FC-57A5-3681-D86FE9688F4A}"/>
              </a:ext>
            </a:extLst>
          </p:cNvPr>
          <p:cNvSpPr>
            <a:spLocks noGrp="1"/>
          </p:cNvSpPr>
          <p:nvPr>
            <p:ph type="dt" idx="12"/>
          </p:nvPr>
        </p:nvSpPr>
        <p:spPr/>
        <p:txBody>
          <a:bodyPr/>
          <a:lstStyle/>
          <a:p>
            <a:fld id="{72E0C910-0166-48E0-B8EF-5071277A02A8}" type="datetime8">
              <a:rPr lang="en-US" smtClean="0"/>
              <a:t>3/7/24 7:20 AM</a:t>
            </a:fld>
            <a:endParaRPr lang="en-US" dirty="0"/>
          </a:p>
        </p:txBody>
      </p:sp>
      <p:sp>
        <p:nvSpPr>
          <p:cNvPr id="7" name="Slide Number Placeholder 6">
            <a:extLst>
              <a:ext uri="{FF2B5EF4-FFF2-40B4-BE49-F238E27FC236}">
                <a16:creationId xmlns:a16="http://schemas.microsoft.com/office/drawing/2014/main" id="{EB97FE1E-D339-CEF4-7CDE-C2305AA2BCCD}"/>
              </a:ext>
            </a:extLst>
          </p:cNvPr>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031359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AB8F18-EE81-C29F-90A7-A7F163EB28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982EDD-3BEE-EEC6-7E01-CD04E87C9B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E6CB60-A8C5-AF83-9689-F5F8A5EC4587}"/>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513173D8-0827-4EB8-A668-70DE2658B4E0}"/>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298A8D76-7CA2-7163-2EBE-3325785434D8}"/>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9D9733C-62F0-3AAF-804A-724BEE382070}"/>
              </a:ext>
            </a:extLst>
          </p:cNvPr>
          <p:cNvSpPr>
            <a:spLocks noGrp="1"/>
          </p:cNvSpPr>
          <p:nvPr>
            <p:ph type="dt" idx="12"/>
          </p:nvPr>
        </p:nvSpPr>
        <p:spPr/>
        <p:txBody>
          <a:bodyPr/>
          <a:lstStyle/>
          <a:p>
            <a:fld id="{72E0C910-0166-48E0-B8EF-5071277A02A8}" type="datetime8">
              <a:rPr lang="en-US" smtClean="0"/>
              <a:t>3/7/24 7:20 AM</a:t>
            </a:fld>
            <a:endParaRPr lang="en-US" dirty="0"/>
          </a:p>
        </p:txBody>
      </p:sp>
      <p:sp>
        <p:nvSpPr>
          <p:cNvPr id="7" name="Slide Number Placeholder 6">
            <a:extLst>
              <a:ext uri="{FF2B5EF4-FFF2-40B4-BE49-F238E27FC236}">
                <a16:creationId xmlns:a16="http://schemas.microsoft.com/office/drawing/2014/main" id="{0DD23580-2DC3-FE5E-5A0D-96A4229A8AFE}"/>
              </a:ext>
            </a:extLst>
          </p:cNvPr>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514565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E60A8F-8E9C-7B80-AB8E-CD3828B427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4EE6DF-B68F-1F92-0980-BC3F29E5C6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759980-36E3-8F75-FD14-3857187C84C2}"/>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89A4EC41-C9E8-DD5E-4B3F-07CE88C4AD51}"/>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F75CB719-D41E-3C01-0C3F-9D62C7C194E7}"/>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E92A8A4-DD75-DDCD-ADD1-3D0EA3AA4F53}"/>
              </a:ext>
            </a:extLst>
          </p:cNvPr>
          <p:cNvSpPr>
            <a:spLocks noGrp="1"/>
          </p:cNvSpPr>
          <p:nvPr>
            <p:ph type="dt" idx="12"/>
          </p:nvPr>
        </p:nvSpPr>
        <p:spPr/>
        <p:txBody>
          <a:bodyPr/>
          <a:lstStyle/>
          <a:p>
            <a:fld id="{72E0C910-0166-48E0-B8EF-5071277A02A8}" type="datetime8">
              <a:rPr lang="en-US" smtClean="0"/>
              <a:t>3/7/24 7:20 AM</a:t>
            </a:fld>
            <a:endParaRPr lang="en-US" dirty="0"/>
          </a:p>
        </p:txBody>
      </p:sp>
      <p:sp>
        <p:nvSpPr>
          <p:cNvPr id="7" name="Slide Number Placeholder 6">
            <a:extLst>
              <a:ext uri="{FF2B5EF4-FFF2-40B4-BE49-F238E27FC236}">
                <a16:creationId xmlns:a16="http://schemas.microsoft.com/office/drawing/2014/main" id="{AD29C99A-6A4F-DEAD-377E-D27EFA644DD3}"/>
              </a:ext>
            </a:extLst>
          </p:cNvPr>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0335664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8.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2.xml"/></Relationships>
</file>

<file path=ppt/slides/_rels/slide1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2.xml"/><Relationship Id="rId1" Type="http://schemas.openxmlformats.org/officeDocument/2006/relationships/slideLayout" Target="../slideLayouts/slideLayout39.xml"/><Relationship Id="rId6" Type="http://schemas.openxmlformats.org/officeDocument/2006/relationships/image" Target="../media/image17.png"/><Relationship Id="rId5" Type="http://schemas.openxmlformats.org/officeDocument/2006/relationships/customXml" Target="../ink/ink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8.png"/><Relationship Id="rId7" Type="http://schemas.openxmlformats.org/officeDocument/2006/relationships/customXml" Target="../ink/ink3.xml"/><Relationship Id="rId12"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58.xml"/><Relationship Id="rId6" Type="http://schemas.openxmlformats.org/officeDocument/2006/relationships/image" Target="../media/image21.png"/><Relationship Id="rId11" Type="http://schemas.openxmlformats.org/officeDocument/2006/relationships/customXml" Target="../ink/ink5.xml"/><Relationship Id="rId5" Type="http://schemas.openxmlformats.org/officeDocument/2006/relationships/image" Target="../media/image20.png"/><Relationship Id="rId10" Type="http://schemas.openxmlformats.org/officeDocument/2006/relationships/image" Target="../media/image23.png"/><Relationship Id="rId4" Type="http://schemas.openxmlformats.org/officeDocument/2006/relationships/image" Target="../media/image19.png"/><Relationship Id="rId9" Type="http://schemas.openxmlformats.org/officeDocument/2006/relationships/customXml" Target="../ink/ink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9.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3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39.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1.png"/><Relationship Id="rId1" Type="http://schemas.openxmlformats.org/officeDocument/2006/relationships/slideLayout" Target="../slideLayouts/slideLayout56.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3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9.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8.xml"/><Relationship Id="rId1" Type="http://schemas.openxmlformats.org/officeDocument/2006/relationships/slideLayout" Target="../slideLayouts/slideLayout39.xml"/></Relationships>
</file>

<file path=ppt/slides/_rels/slide3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9.xml"/><Relationship Id="rId1" Type="http://schemas.openxmlformats.org/officeDocument/2006/relationships/slideLayout" Target="../slideLayouts/slideLayout3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880144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464BB0-E3CC-F9F0-541B-A4E923FE6E16}"/>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3A66AB75-CF80-D2FC-FCD3-E533FB49FA68}"/>
              </a:ext>
            </a:extLst>
          </p:cNvPr>
          <p:cNvSpPr>
            <a:spLocks noGrp="1"/>
          </p:cNvSpPr>
          <p:nvPr>
            <p:ph type="title"/>
          </p:nvPr>
        </p:nvSpPr>
        <p:spPr/>
        <p:txBody>
          <a:bodyPr/>
          <a:lstStyle/>
          <a:p>
            <a:r>
              <a:rPr lang="en-US" dirty="0"/>
              <a:t>ChatGPT / Gemini - Example</a:t>
            </a:r>
          </a:p>
        </p:txBody>
      </p:sp>
      <p:sp>
        <p:nvSpPr>
          <p:cNvPr id="6" name="Text Placeholder 5">
            <a:extLst>
              <a:ext uri="{FF2B5EF4-FFF2-40B4-BE49-F238E27FC236}">
                <a16:creationId xmlns:a16="http://schemas.microsoft.com/office/drawing/2014/main" id="{1A7EC839-74E3-0D32-2120-46C90F2425FF}"/>
              </a:ext>
            </a:extLst>
          </p:cNvPr>
          <p:cNvSpPr>
            <a:spLocks noGrp="1"/>
          </p:cNvSpPr>
          <p:nvPr>
            <p:ph type="body" sz="quarter" idx="10"/>
          </p:nvPr>
        </p:nvSpPr>
        <p:spPr>
          <a:xfrm>
            <a:off x="586390" y="1434370"/>
            <a:ext cx="5509610" cy="861774"/>
          </a:xfrm>
        </p:spPr>
        <p:txBody>
          <a:bodyPr/>
          <a:lstStyle/>
          <a:p>
            <a:r>
              <a:rPr lang="en-US" dirty="0"/>
              <a:t>Prompt: Generate a 4-line Poem about pointers.</a:t>
            </a:r>
          </a:p>
        </p:txBody>
      </p:sp>
      <p:pic>
        <p:nvPicPr>
          <p:cNvPr id="9" name="Picture 8">
            <a:extLst>
              <a:ext uri="{FF2B5EF4-FFF2-40B4-BE49-F238E27FC236}">
                <a16:creationId xmlns:a16="http://schemas.microsoft.com/office/drawing/2014/main" id="{453F904F-1082-24F1-CF70-8B584204ED0D}"/>
              </a:ext>
            </a:extLst>
          </p:cNvPr>
          <p:cNvPicPr>
            <a:picLocks noChangeAspect="1"/>
          </p:cNvPicPr>
          <p:nvPr/>
        </p:nvPicPr>
        <p:blipFill>
          <a:blip r:embed="rId3"/>
          <a:srcRect/>
          <a:stretch/>
        </p:blipFill>
        <p:spPr>
          <a:xfrm>
            <a:off x="7219680" y="1513407"/>
            <a:ext cx="4385930" cy="1915593"/>
          </a:xfrm>
          <a:prstGeom prst="rect">
            <a:avLst/>
          </a:prstGeom>
        </p:spPr>
      </p:pic>
      <p:pic>
        <p:nvPicPr>
          <p:cNvPr id="2" name="Picture 1">
            <a:extLst>
              <a:ext uri="{FF2B5EF4-FFF2-40B4-BE49-F238E27FC236}">
                <a16:creationId xmlns:a16="http://schemas.microsoft.com/office/drawing/2014/main" id="{F871D914-4971-DF55-83B3-2047E50CF6E5}"/>
              </a:ext>
            </a:extLst>
          </p:cNvPr>
          <p:cNvPicPr>
            <a:picLocks noChangeAspect="1"/>
          </p:cNvPicPr>
          <p:nvPr/>
        </p:nvPicPr>
        <p:blipFill>
          <a:blip r:embed="rId4"/>
          <a:srcRect/>
          <a:stretch/>
        </p:blipFill>
        <p:spPr>
          <a:xfrm>
            <a:off x="7219680" y="3672968"/>
            <a:ext cx="4385930" cy="1671625"/>
          </a:xfrm>
          <a:prstGeom prst="rect">
            <a:avLst/>
          </a:prstGeom>
        </p:spPr>
      </p:pic>
    </p:spTree>
    <p:extLst>
      <p:ext uri="{BB962C8B-B14F-4D97-AF65-F5344CB8AC3E}">
        <p14:creationId xmlns:p14="http://schemas.microsoft.com/office/powerpoint/2010/main" val="247182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C0F783-4EE0-3DC7-2C50-A9DA1D085EE7}"/>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0E560102-C365-C971-DBE2-4281F2A8ED01}"/>
              </a:ext>
            </a:extLst>
          </p:cNvPr>
          <p:cNvSpPr>
            <a:spLocks noGrp="1"/>
          </p:cNvSpPr>
          <p:nvPr>
            <p:ph type="title"/>
          </p:nvPr>
        </p:nvSpPr>
        <p:spPr/>
        <p:txBody>
          <a:bodyPr/>
          <a:lstStyle/>
          <a:p>
            <a:r>
              <a:rPr lang="en-US" dirty="0"/>
              <a:t>Applications Across Industries</a:t>
            </a:r>
          </a:p>
        </p:txBody>
      </p:sp>
      <p:sp>
        <p:nvSpPr>
          <p:cNvPr id="6" name="Text Placeholder 5">
            <a:extLst>
              <a:ext uri="{FF2B5EF4-FFF2-40B4-BE49-F238E27FC236}">
                <a16:creationId xmlns:a16="http://schemas.microsoft.com/office/drawing/2014/main" id="{4DACD073-3803-1682-946E-3DB4F5A8AA24}"/>
              </a:ext>
            </a:extLst>
          </p:cNvPr>
          <p:cNvSpPr>
            <a:spLocks noGrp="1"/>
          </p:cNvSpPr>
          <p:nvPr>
            <p:ph type="body" sz="quarter" idx="4294967295"/>
          </p:nvPr>
        </p:nvSpPr>
        <p:spPr>
          <a:xfrm>
            <a:off x="584200" y="1435497"/>
            <a:ext cx="11018520" cy="3571491"/>
          </a:xfrm>
        </p:spPr>
        <p:txBody>
          <a:bodyPr/>
          <a:lstStyle/>
          <a:p>
            <a:pPr>
              <a:lnSpc>
                <a:spcPct val="200000"/>
              </a:lnSpc>
            </a:pPr>
            <a:r>
              <a:rPr lang="en-US" dirty="0"/>
              <a:t>Healthcare: Drug Discovery, Personalized Medicine</a:t>
            </a:r>
          </a:p>
          <a:p>
            <a:pPr>
              <a:lnSpc>
                <a:spcPct val="200000"/>
              </a:lnSpc>
            </a:pPr>
            <a:r>
              <a:rPr lang="en-US" dirty="0"/>
              <a:t>Entertainment: Content Creation</a:t>
            </a:r>
          </a:p>
          <a:p>
            <a:pPr>
              <a:lnSpc>
                <a:spcPct val="200000"/>
              </a:lnSpc>
            </a:pPr>
            <a:r>
              <a:rPr lang="en-US" dirty="0"/>
              <a:t>Marketing: Ad Generation, Product Design</a:t>
            </a:r>
          </a:p>
          <a:p>
            <a:pPr>
              <a:lnSpc>
                <a:spcPct val="200000"/>
              </a:lnSpc>
            </a:pPr>
            <a:r>
              <a:rPr lang="en-US" dirty="0"/>
              <a:t>Customer Service: Chatbots, Communication Automation</a:t>
            </a:r>
          </a:p>
        </p:txBody>
      </p:sp>
    </p:spTree>
    <p:extLst>
      <p:ext uri="{BB962C8B-B14F-4D97-AF65-F5344CB8AC3E}">
        <p14:creationId xmlns:p14="http://schemas.microsoft.com/office/powerpoint/2010/main" val="1981940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88AD9-BCE8-7EA0-2891-2419EA2D27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8983B1-E4CF-2897-804A-CECB78FAB1F0}"/>
              </a:ext>
            </a:extLst>
          </p:cNvPr>
          <p:cNvSpPr>
            <a:spLocks noGrp="1"/>
          </p:cNvSpPr>
          <p:nvPr>
            <p:ph type="title"/>
          </p:nvPr>
        </p:nvSpPr>
        <p:spPr>
          <a:xfrm>
            <a:off x="527159" y="1173521"/>
            <a:ext cx="9144000" cy="1828193"/>
          </a:xfrm>
        </p:spPr>
        <p:txBody>
          <a:bodyPr/>
          <a:lstStyle/>
          <a:p>
            <a:r>
              <a:rPr lang="en-US" dirty="0"/>
              <a:t>Prompt Engineering?</a:t>
            </a:r>
            <a:br>
              <a:rPr lang="en-US" dirty="0"/>
            </a:br>
            <a:br>
              <a:rPr lang="en-US" dirty="0"/>
            </a:br>
            <a:r>
              <a:rPr lang="en-US" sz="2000" dirty="0"/>
              <a:t>- What is prompt Engineering ?</a:t>
            </a:r>
            <a:br>
              <a:rPr lang="en-US" sz="2000" dirty="0"/>
            </a:br>
            <a:r>
              <a:rPr lang="en-US" sz="2000" dirty="0"/>
              <a:t>- Why I need to know it ?</a:t>
            </a:r>
            <a:br>
              <a:rPr lang="en-US" sz="2000" dirty="0"/>
            </a:br>
            <a:r>
              <a:rPr lang="en-US" sz="2000" dirty="0"/>
              <a:t>- Prompt Engineering Techniques ?</a:t>
            </a:r>
            <a:endParaRPr lang="en-US" dirty="0"/>
          </a:p>
        </p:txBody>
      </p:sp>
    </p:spTree>
    <p:extLst>
      <p:ext uri="{BB962C8B-B14F-4D97-AF65-F5344CB8AC3E}">
        <p14:creationId xmlns:p14="http://schemas.microsoft.com/office/powerpoint/2010/main" val="699635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425BCD-28C6-535D-1BC2-6004C8CA7A9A}"/>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86F3797D-F6FB-8EB1-7DC7-C8B51A443340}"/>
              </a:ext>
            </a:extLst>
          </p:cNvPr>
          <p:cNvSpPr>
            <a:spLocks noGrp="1"/>
          </p:cNvSpPr>
          <p:nvPr>
            <p:ph type="title"/>
          </p:nvPr>
        </p:nvSpPr>
        <p:spPr/>
        <p:txBody>
          <a:bodyPr/>
          <a:lstStyle/>
          <a:p>
            <a:r>
              <a:rPr lang="en-US" dirty="0"/>
              <a:t>What is Prompt Engineering ??</a:t>
            </a:r>
          </a:p>
        </p:txBody>
      </p:sp>
      <p:sp>
        <p:nvSpPr>
          <p:cNvPr id="3" name="Rectangle 2">
            <a:extLst>
              <a:ext uri="{FF2B5EF4-FFF2-40B4-BE49-F238E27FC236}">
                <a16:creationId xmlns:a16="http://schemas.microsoft.com/office/drawing/2014/main" id="{9202A64A-D898-A99B-B1D8-B58AE8509659}"/>
              </a:ext>
            </a:extLst>
          </p:cNvPr>
          <p:cNvSpPr/>
          <p:nvPr/>
        </p:nvSpPr>
        <p:spPr bwMode="auto">
          <a:xfrm>
            <a:off x="949029" y="1248841"/>
            <a:ext cx="1590941" cy="72211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a:rPr>
              <a:t>Question</a:t>
            </a: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Rounded Corners 4">
            <a:extLst>
              <a:ext uri="{FF2B5EF4-FFF2-40B4-BE49-F238E27FC236}">
                <a16:creationId xmlns:a16="http://schemas.microsoft.com/office/drawing/2014/main" id="{5F238031-9A3C-397B-64B3-AEBAA605D84A}"/>
              </a:ext>
            </a:extLst>
          </p:cNvPr>
          <p:cNvSpPr/>
          <p:nvPr/>
        </p:nvSpPr>
        <p:spPr bwMode="auto">
          <a:xfrm>
            <a:off x="4329780" y="1164275"/>
            <a:ext cx="2481127" cy="828943"/>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a:rPr>
              <a:t>ChatGPT</a:t>
            </a: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0E8840E1-2045-572B-0F6B-ABCC3CC27AF6}"/>
              </a:ext>
            </a:extLst>
          </p:cNvPr>
          <p:cNvSpPr/>
          <p:nvPr/>
        </p:nvSpPr>
        <p:spPr bwMode="auto">
          <a:xfrm>
            <a:off x="8252834" y="1248841"/>
            <a:ext cx="1526848" cy="65802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a:rPr>
              <a:t>Answer</a:t>
            </a: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E0ADC5B4-075B-C393-5A38-F12E2261D071}"/>
              </a:ext>
            </a:extLst>
          </p:cNvPr>
          <p:cNvSpPr/>
          <p:nvPr/>
        </p:nvSpPr>
        <p:spPr bwMode="auto">
          <a:xfrm>
            <a:off x="949029" y="2748095"/>
            <a:ext cx="1640791" cy="77197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a:rPr>
              <a:t>prompt</a:t>
            </a: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Rectangle: Rounded Corners 12">
            <a:extLst>
              <a:ext uri="{FF2B5EF4-FFF2-40B4-BE49-F238E27FC236}">
                <a16:creationId xmlns:a16="http://schemas.microsoft.com/office/drawing/2014/main" id="{39B0F36A-6C41-8409-A2D1-AFA5E85A46FE}"/>
              </a:ext>
            </a:extLst>
          </p:cNvPr>
          <p:cNvSpPr/>
          <p:nvPr/>
        </p:nvSpPr>
        <p:spPr bwMode="auto">
          <a:xfrm>
            <a:off x="4211563" y="2513086"/>
            <a:ext cx="2865687" cy="1241988"/>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spcBef>
                <a:spcPct val="0"/>
              </a:spcBef>
              <a:spcAft>
                <a:spcPct val="0"/>
              </a:spcAft>
            </a:pPr>
            <a:r>
              <a:rPr lang="en-US" sz="2000" dirty="0">
                <a:cs typeface="Segoe UI"/>
              </a:rPr>
              <a:t>LLMs (Large Language Models</a:t>
            </a:r>
            <a:endParaRPr lang="en-US" dirty="0"/>
          </a:p>
        </p:txBody>
      </p:sp>
      <p:sp>
        <p:nvSpPr>
          <p:cNvPr id="15" name="Rectangle 14">
            <a:extLst>
              <a:ext uri="{FF2B5EF4-FFF2-40B4-BE49-F238E27FC236}">
                <a16:creationId xmlns:a16="http://schemas.microsoft.com/office/drawing/2014/main" id="{A2F37676-D678-6A65-7099-DE30173790D7}"/>
              </a:ext>
            </a:extLst>
          </p:cNvPr>
          <p:cNvSpPr/>
          <p:nvPr/>
        </p:nvSpPr>
        <p:spPr bwMode="auto">
          <a:xfrm>
            <a:off x="8362504" y="2804176"/>
            <a:ext cx="1526848" cy="65802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a:rPr>
              <a:t>Output</a:t>
            </a: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a:extLst>
              <a:ext uri="{FF2B5EF4-FFF2-40B4-BE49-F238E27FC236}">
                <a16:creationId xmlns:a16="http://schemas.microsoft.com/office/drawing/2014/main" id="{0E8C3A85-250D-283F-603B-6A75581C7A1B}"/>
              </a:ext>
            </a:extLst>
          </p:cNvPr>
          <p:cNvSpPr/>
          <p:nvPr/>
        </p:nvSpPr>
        <p:spPr bwMode="auto">
          <a:xfrm>
            <a:off x="949029" y="4380876"/>
            <a:ext cx="1640791" cy="77197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a:rPr>
              <a:t>Optimal Prompt</a:t>
            </a: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Rounded Corners 12">
            <a:extLst>
              <a:ext uri="{FF2B5EF4-FFF2-40B4-BE49-F238E27FC236}">
                <a16:creationId xmlns:a16="http://schemas.microsoft.com/office/drawing/2014/main" id="{AE24A6E3-7027-D144-1555-8FA698245990}"/>
              </a:ext>
            </a:extLst>
          </p:cNvPr>
          <p:cNvSpPr/>
          <p:nvPr/>
        </p:nvSpPr>
        <p:spPr bwMode="auto">
          <a:xfrm>
            <a:off x="4211563" y="4243077"/>
            <a:ext cx="2865687" cy="1241988"/>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a:spcBef>
                <a:spcPct val="0"/>
              </a:spcBef>
              <a:spcAft>
                <a:spcPct val="0"/>
              </a:spcAft>
            </a:pPr>
            <a:r>
              <a:rPr lang="en-US" sz="2000" dirty="0">
                <a:cs typeface="Segoe UI"/>
              </a:rPr>
              <a:t>LLMs (Large Language Models</a:t>
            </a:r>
            <a:endParaRPr lang="en-US" dirty="0"/>
          </a:p>
        </p:txBody>
      </p:sp>
      <p:sp>
        <p:nvSpPr>
          <p:cNvPr id="6" name="Rectangle 5">
            <a:extLst>
              <a:ext uri="{FF2B5EF4-FFF2-40B4-BE49-F238E27FC236}">
                <a16:creationId xmlns:a16="http://schemas.microsoft.com/office/drawing/2014/main" id="{5F907C0B-0228-4E70-6573-979DDD4BFB07}"/>
              </a:ext>
            </a:extLst>
          </p:cNvPr>
          <p:cNvSpPr/>
          <p:nvPr/>
        </p:nvSpPr>
        <p:spPr bwMode="auto">
          <a:xfrm>
            <a:off x="8381954" y="4340462"/>
            <a:ext cx="1526848" cy="104721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a:rPr>
              <a:t>Desirable Output</a:t>
            </a: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cxnSp>
        <p:nvCxnSpPr>
          <p:cNvPr id="9" name="Straight Arrow Connector 8">
            <a:extLst>
              <a:ext uri="{FF2B5EF4-FFF2-40B4-BE49-F238E27FC236}">
                <a16:creationId xmlns:a16="http://schemas.microsoft.com/office/drawing/2014/main" id="{928CDCCD-086E-54EC-7BE2-9E75F16169EA}"/>
              </a:ext>
            </a:extLst>
          </p:cNvPr>
          <p:cNvCxnSpPr>
            <a:stCxn id="3" idx="3"/>
            <a:endCxn id="5" idx="1"/>
          </p:cNvCxnSpPr>
          <p:nvPr/>
        </p:nvCxnSpPr>
        <p:spPr>
          <a:xfrm flipV="1">
            <a:off x="2539970" y="1578747"/>
            <a:ext cx="1789810" cy="31154"/>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CE7DB86-BC16-9C25-8E73-0737E46E1F35}"/>
              </a:ext>
            </a:extLst>
          </p:cNvPr>
          <p:cNvCxnSpPr>
            <a:stCxn id="5" idx="3"/>
            <a:endCxn id="7" idx="1"/>
          </p:cNvCxnSpPr>
          <p:nvPr/>
        </p:nvCxnSpPr>
        <p:spPr>
          <a:xfrm flipV="1">
            <a:off x="6810907" y="1577855"/>
            <a:ext cx="1441927" cy="89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6A3F25B-4260-E1B9-55DB-A1A107419564}"/>
              </a:ext>
            </a:extLst>
          </p:cNvPr>
          <p:cNvCxnSpPr>
            <a:stCxn id="11" idx="3"/>
            <a:endCxn id="13" idx="1"/>
          </p:cNvCxnSpPr>
          <p:nvPr/>
        </p:nvCxnSpPr>
        <p:spPr>
          <a:xfrm>
            <a:off x="2589820" y="3134080"/>
            <a:ext cx="1621743"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889CDF6B-52B3-FF61-E18D-B8D480D39A7C}"/>
              </a:ext>
            </a:extLst>
          </p:cNvPr>
          <p:cNvCxnSpPr>
            <a:stCxn id="13" idx="3"/>
            <a:endCxn id="15" idx="1"/>
          </p:cNvCxnSpPr>
          <p:nvPr/>
        </p:nvCxnSpPr>
        <p:spPr>
          <a:xfrm flipV="1">
            <a:off x="7077250" y="3133190"/>
            <a:ext cx="1285254" cy="89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DD0EEE2D-493B-D173-9494-CB8A51EE3533}"/>
              </a:ext>
            </a:extLst>
          </p:cNvPr>
          <p:cNvCxnSpPr>
            <a:stCxn id="2" idx="3"/>
          </p:cNvCxnSpPr>
          <p:nvPr/>
        </p:nvCxnSpPr>
        <p:spPr>
          <a:xfrm>
            <a:off x="2589820" y="4766861"/>
            <a:ext cx="1640791"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5909F59-775B-52BC-BDBD-99446760A699}"/>
              </a:ext>
            </a:extLst>
          </p:cNvPr>
          <p:cNvCxnSpPr>
            <a:stCxn id="4" idx="3"/>
            <a:endCxn id="6" idx="1"/>
          </p:cNvCxnSpPr>
          <p:nvPr/>
        </p:nvCxnSpPr>
        <p:spPr>
          <a:xfrm>
            <a:off x="7077250" y="4864071"/>
            <a:ext cx="130470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651C0807-DAAA-25AE-ED2A-CFE0F43FB336}"/>
              </a:ext>
            </a:extLst>
          </p:cNvPr>
          <p:cNvSpPr txBox="1"/>
          <p:nvPr/>
        </p:nvSpPr>
        <p:spPr>
          <a:xfrm>
            <a:off x="1553029" y="5762171"/>
            <a:ext cx="3164114" cy="615553"/>
          </a:xfrm>
          <a:prstGeom prst="rect">
            <a:avLst/>
          </a:prstGeom>
          <a:noFill/>
        </p:spPr>
        <p:txBody>
          <a:bodyPr wrap="square" lIns="0" tIns="0" rIns="0" bIns="0" rtlCol="0">
            <a:spAutoFit/>
          </a:bodyPr>
          <a:lstStyle/>
          <a:p>
            <a:pPr algn="l"/>
            <a:r>
              <a:rPr lang="en-US" sz="2000" dirty="0">
                <a:solidFill>
                  <a:srgbClr val="FF0000"/>
                </a:solidFill>
              </a:rPr>
              <a:t>Best Practices to write an optimal Prompt!!</a:t>
            </a:r>
          </a:p>
        </p:txBody>
      </p:sp>
      <p:grpSp>
        <p:nvGrpSpPr>
          <p:cNvPr id="30" name="Group 29">
            <a:extLst>
              <a:ext uri="{FF2B5EF4-FFF2-40B4-BE49-F238E27FC236}">
                <a16:creationId xmlns:a16="http://schemas.microsoft.com/office/drawing/2014/main" id="{5EBC440C-25AA-F3FA-72CD-F468AE68C56A}"/>
              </a:ext>
            </a:extLst>
          </p:cNvPr>
          <p:cNvGrpSpPr/>
          <p:nvPr/>
        </p:nvGrpSpPr>
        <p:grpSpPr>
          <a:xfrm>
            <a:off x="649440" y="5212949"/>
            <a:ext cx="726120" cy="1019880"/>
            <a:chOff x="649440" y="5212949"/>
            <a:chExt cx="726120" cy="1019880"/>
          </a:xfrm>
        </p:grpSpPr>
        <mc:AlternateContent xmlns:mc="http://schemas.openxmlformats.org/markup-compatibility/2006">
          <mc:Choice xmlns:p14="http://schemas.microsoft.com/office/powerpoint/2010/main" Requires="p14">
            <p:contentPart p14:bwMode="auto" r:id="rId3">
              <p14:nvContentPartPr>
                <p14:cNvPr id="28" name="Ink 27">
                  <a:extLst>
                    <a:ext uri="{FF2B5EF4-FFF2-40B4-BE49-F238E27FC236}">
                      <a16:creationId xmlns:a16="http://schemas.microsoft.com/office/drawing/2014/main" id="{B504E444-C1DC-DD8B-9D55-74C05F289E89}"/>
                    </a:ext>
                  </a:extLst>
                </p14:cNvPr>
                <p14:cNvContentPartPr/>
                <p14:nvPr/>
              </p14:nvContentPartPr>
              <p14:xfrm>
                <a:off x="649440" y="5212949"/>
                <a:ext cx="630720" cy="852840"/>
              </p14:xfrm>
            </p:contentPart>
          </mc:Choice>
          <mc:Fallback>
            <p:pic>
              <p:nvPicPr>
                <p:cNvPr id="28" name="Ink 27">
                  <a:extLst>
                    <a:ext uri="{FF2B5EF4-FFF2-40B4-BE49-F238E27FC236}">
                      <a16:creationId xmlns:a16="http://schemas.microsoft.com/office/drawing/2014/main" id="{B504E444-C1DC-DD8B-9D55-74C05F289E89}"/>
                    </a:ext>
                  </a:extLst>
                </p:cNvPr>
                <p:cNvPicPr/>
                <p:nvPr/>
              </p:nvPicPr>
              <p:blipFill>
                <a:blip r:embed="rId4"/>
                <a:stretch>
                  <a:fillRect/>
                </a:stretch>
              </p:blipFill>
              <p:spPr>
                <a:xfrm>
                  <a:off x="643320" y="5206829"/>
                  <a:ext cx="642960" cy="86508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29" name="Ink 28">
                  <a:extLst>
                    <a:ext uri="{FF2B5EF4-FFF2-40B4-BE49-F238E27FC236}">
                      <a16:creationId xmlns:a16="http://schemas.microsoft.com/office/drawing/2014/main" id="{25D41192-C11C-96E2-781A-85CAF3D52B4F}"/>
                    </a:ext>
                  </a:extLst>
                </p14:cNvPr>
                <p14:cNvContentPartPr/>
                <p14:nvPr/>
              </p14:nvContentPartPr>
              <p14:xfrm>
                <a:off x="1080000" y="5944109"/>
                <a:ext cx="295560" cy="288720"/>
              </p14:xfrm>
            </p:contentPart>
          </mc:Choice>
          <mc:Fallback>
            <p:pic>
              <p:nvPicPr>
                <p:cNvPr id="29" name="Ink 28">
                  <a:extLst>
                    <a:ext uri="{FF2B5EF4-FFF2-40B4-BE49-F238E27FC236}">
                      <a16:creationId xmlns:a16="http://schemas.microsoft.com/office/drawing/2014/main" id="{25D41192-C11C-96E2-781A-85CAF3D52B4F}"/>
                    </a:ext>
                  </a:extLst>
                </p:cNvPr>
                <p:cNvPicPr/>
                <p:nvPr/>
              </p:nvPicPr>
              <p:blipFill>
                <a:blip r:embed="rId6"/>
                <a:stretch>
                  <a:fillRect/>
                </a:stretch>
              </p:blipFill>
              <p:spPr>
                <a:xfrm>
                  <a:off x="1073880" y="5937989"/>
                  <a:ext cx="307800" cy="300960"/>
                </a:xfrm>
                <a:prstGeom prst="rect">
                  <a:avLst/>
                </a:prstGeom>
              </p:spPr>
            </p:pic>
          </mc:Fallback>
        </mc:AlternateContent>
      </p:grpSp>
    </p:spTree>
    <p:extLst>
      <p:ext uri="{BB962C8B-B14F-4D97-AF65-F5344CB8AC3E}">
        <p14:creationId xmlns:p14="http://schemas.microsoft.com/office/powerpoint/2010/main" val="286003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7" grpId="0" animBg="1"/>
      <p:bldP spid="11" grpId="0" animBg="1"/>
      <p:bldP spid="13" grpId="0" animBg="1"/>
      <p:bldP spid="15" grpId="0" animBg="1"/>
      <p:bldP spid="2" grpId="0" animBg="1"/>
      <p:bldP spid="4" grpId="0" animBg="1"/>
      <p:bldP spid="6" grpId="0" animBg="1"/>
      <p:bldP spid="2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DFA8B437-7CFF-3630-8283-D7756D8B4F27}"/>
              </a:ext>
            </a:extLst>
          </p:cNvPr>
          <p:cNvSpPr>
            <a:spLocks noGrp="1"/>
          </p:cNvSpPr>
          <p:nvPr>
            <p:ph type="title"/>
          </p:nvPr>
        </p:nvSpPr>
        <p:spPr>
          <a:xfrm>
            <a:off x="588263" y="457200"/>
            <a:ext cx="11018520" cy="553998"/>
          </a:xfrm>
        </p:spPr>
        <p:txBody>
          <a:bodyPr/>
          <a:lstStyle/>
          <a:p>
            <a:r>
              <a:rPr lang="en-US" dirty="0"/>
              <a:t>Why I need to know Prompt Engineering ??</a:t>
            </a:r>
          </a:p>
        </p:txBody>
      </p:sp>
      <p:pic>
        <p:nvPicPr>
          <p:cNvPr id="1026" name="Picture 2" descr="Dollar symbol - Free business icons">
            <a:extLst>
              <a:ext uri="{FF2B5EF4-FFF2-40B4-BE49-F238E27FC236}">
                <a16:creationId xmlns:a16="http://schemas.microsoft.com/office/drawing/2014/main" id="{9287EAB2-6433-6393-E414-1EFFF20C13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19403" y="4038917"/>
            <a:ext cx="1182499" cy="97395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erson people clip art images illustrations photos | Image illustration,  Clipart boy, Photo illustration">
            <a:extLst>
              <a:ext uri="{FF2B5EF4-FFF2-40B4-BE49-F238E27FC236}">
                <a16:creationId xmlns:a16="http://schemas.microsoft.com/office/drawing/2014/main" id="{F596AA5A-56AB-0D12-E51B-5AA1F4B7CE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46818" y="1355271"/>
            <a:ext cx="880153" cy="256358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OpenAI launches new company for funding safe artificial general  intelligence | VentureBeat">
            <a:extLst>
              <a:ext uri="{FF2B5EF4-FFF2-40B4-BE49-F238E27FC236}">
                <a16:creationId xmlns:a16="http://schemas.microsoft.com/office/drawing/2014/main" id="{19DAE043-443E-F909-3F04-D15F9A8EA50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12993" y="5300273"/>
            <a:ext cx="2492189" cy="1038412"/>
          </a:xfrm>
          <a:prstGeom prst="rect">
            <a:avLst/>
          </a:prstGeom>
          <a:noFill/>
          <a:extLst>
            <a:ext uri="{909E8E84-426E-40DD-AFC4-6F175D3DCCD1}">
              <a14:hiddenFill xmlns:a14="http://schemas.microsoft.com/office/drawing/2010/main">
                <a:solidFill>
                  <a:srgbClr val="FFFFFF"/>
                </a:solidFill>
              </a14:hiddenFill>
            </a:ext>
          </a:extLst>
        </p:spPr>
      </p:pic>
      <p:sp>
        <p:nvSpPr>
          <p:cNvPr id="7" name="Down Arrow 6">
            <a:extLst>
              <a:ext uri="{FF2B5EF4-FFF2-40B4-BE49-F238E27FC236}">
                <a16:creationId xmlns:a16="http://schemas.microsoft.com/office/drawing/2014/main" id="{F5D3913E-BCC5-3ABC-197C-D5466D8B3B8A}"/>
              </a:ext>
            </a:extLst>
          </p:cNvPr>
          <p:cNvSpPr/>
          <p:nvPr/>
        </p:nvSpPr>
        <p:spPr bwMode="auto">
          <a:xfrm>
            <a:off x="7344817" y="3918856"/>
            <a:ext cx="489857" cy="1214931"/>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Up Arrow 7">
            <a:extLst>
              <a:ext uri="{FF2B5EF4-FFF2-40B4-BE49-F238E27FC236}">
                <a16:creationId xmlns:a16="http://schemas.microsoft.com/office/drawing/2014/main" id="{BDD793DC-81E9-DF27-CEB7-0F5ECF8954BF}"/>
              </a:ext>
            </a:extLst>
          </p:cNvPr>
          <p:cNvSpPr/>
          <p:nvPr/>
        </p:nvSpPr>
        <p:spPr bwMode="auto">
          <a:xfrm>
            <a:off x="8948057" y="3974459"/>
            <a:ext cx="489857" cy="1038412"/>
          </a:xfrm>
          <a:prstGeom prst="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Box 8">
            <a:extLst>
              <a:ext uri="{FF2B5EF4-FFF2-40B4-BE49-F238E27FC236}">
                <a16:creationId xmlns:a16="http://schemas.microsoft.com/office/drawing/2014/main" id="{C0AA3327-BBF5-C0D6-061F-016EB28D12D9}"/>
              </a:ext>
            </a:extLst>
          </p:cNvPr>
          <p:cNvSpPr txBox="1"/>
          <p:nvPr/>
        </p:nvSpPr>
        <p:spPr>
          <a:xfrm>
            <a:off x="6387511" y="4372432"/>
            <a:ext cx="1202234" cy="307777"/>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PROMPT</a:t>
            </a:r>
          </a:p>
        </p:txBody>
      </p:sp>
      <p:sp>
        <p:nvSpPr>
          <p:cNvPr id="10" name="TextBox 9">
            <a:extLst>
              <a:ext uri="{FF2B5EF4-FFF2-40B4-BE49-F238E27FC236}">
                <a16:creationId xmlns:a16="http://schemas.microsoft.com/office/drawing/2014/main" id="{D871FAB4-4369-7EC1-CD97-F1881AFC7701}"/>
              </a:ext>
            </a:extLst>
          </p:cNvPr>
          <p:cNvSpPr txBox="1"/>
          <p:nvPr/>
        </p:nvSpPr>
        <p:spPr>
          <a:xfrm>
            <a:off x="9387637" y="4452263"/>
            <a:ext cx="1202234" cy="307777"/>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OUTPUT</a:t>
            </a:r>
          </a:p>
        </p:txBody>
      </p:sp>
      <p:pic>
        <p:nvPicPr>
          <p:cNvPr id="1036" name="Picture 12" descr="Mobile app - Free technology icons">
            <a:extLst>
              <a:ext uri="{FF2B5EF4-FFF2-40B4-BE49-F238E27FC236}">
                <a16:creationId xmlns:a16="http://schemas.microsoft.com/office/drawing/2014/main" id="{B0DAF88E-1765-6587-D148-7083B44C890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21580" y="1219515"/>
            <a:ext cx="2592614" cy="2592614"/>
          </a:xfrm>
          <a:prstGeom prst="rect">
            <a:avLst/>
          </a:prstGeom>
          <a:noFill/>
          <a:extLst>
            <a:ext uri="{909E8E84-426E-40DD-AFC4-6F175D3DCCD1}">
              <a14:hiddenFill xmlns:a14="http://schemas.microsoft.com/office/drawing/2010/main">
                <a:solidFill>
                  <a:srgbClr val="FFFFFF"/>
                </a:solidFill>
              </a14:hiddenFill>
            </a:ext>
          </a:extLst>
        </p:spPr>
      </p:pic>
      <p:sp>
        <p:nvSpPr>
          <p:cNvPr id="11" name="Right Arrow 10">
            <a:extLst>
              <a:ext uri="{FF2B5EF4-FFF2-40B4-BE49-F238E27FC236}">
                <a16:creationId xmlns:a16="http://schemas.microsoft.com/office/drawing/2014/main" id="{CAC23D8F-C0FC-5DF9-E73A-242C4951BFE5}"/>
              </a:ext>
            </a:extLst>
          </p:cNvPr>
          <p:cNvSpPr/>
          <p:nvPr/>
        </p:nvSpPr>
        <p:spPr bwMode="auto">
          <a:xfrm>
            <a:off x="3951514" y="2637064"/>
            <a:ext cx="2694215" cy="416379"/>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TextBox 11">
            <a:extLst>
              <a:ext uri="{FF2B5EF4-FFF2-40B4-BE49-F238E27FC236}">
                <a16:creationId xmlns:a16="http://schemas.microsoft.com/office/drawing/2014/main" id="{FD6B6B87-DCEB-98F6-D63C-DEEF7C530BCC}"/>
              </a:ext>
            </a:extLst>
          </p:cNvPr>
          <p:cNvSpPr txBox="1"/>
          <p:nvPr/>
        </p:nvSpPr>
        <p:spPr>
          <a:xfrm>
            <a:off x="4322781" y="2021511"/>
            <a:ext cx="2064729" cy="615553"/>
          </a:xfrm>
          <a:prstGeom prst="rect">
            <a:avLst/>
          </a:prstGeom>
          <a:noFill/>
        </p:spPr>
        <p:txBody>
          <a:bodyPr wrap="square" lIns="0" tIns="0" rIns="0" bIns="0" rtlCol="0">
            <a:spAutoFit/>
          </a:bodyPr>
          <a:lstStyle/>
          <a:p>
            <a:pPr algn="l"/>
            <a:r>
              <a:rPr lang="en-US" sz="2000" dirty="0">
                <a:gradFill>
                  <a:gsLst>
                    <a:gs pos="2917">
                      <a:schemeClr val="tx1"/>
                    </a:gs>
                    <a:gs pos="30000">
                      <a:schemeClr val="tx1"/>
                    </a:gs>
                  </a:gsLst>
                  <a:lin ang="5400000" scaled="0"/>
                </a:gradFill>
              </a:rPr>
              <a:t>Generate a Tweet for me</a:t>
            </a:r>
          </a:p>
        </p:txBody>
      </p:sp>
      <p:sp>
        <p:nvSpPr>
          <p:cNvPr id="13" name="TextBox 12">
            <a:extLst>
              <a:ext uri="{FF2B5EF4-FFF2-40B4-BE49-F238E27FC236}">
                <a16:creationId xmlns:a16="http://schemas.microsoft.com/office/drawing/2014/main" id="{1FB51291-382F-2944-9C67-4A69AB6CB65B}"/>
              </a:ext>
            </a:extLst>
          </p:cNvPr>
          <p:cNvSpPr txBox="1"/>
          <p:nvPr/>
        </p:nvSpPr>
        <p:spPr>
          <a:xfrm>
            <a:off x="588264" y="5012871"/>
            <a:ext cx="4258920" cy="1231106"/>
          </a:xfrm>
          <a:prstGeom prst="rect">
            <a:avLst/>
          </a:prstGeom>
          <a:noFill/>
        </p:spPr>
        <p:txBody>
          <a:bodyPr wrap="square" lIns="0" tIns="0" rIns="0" bIns="0" rtlCol="0">
            <a:spAutoFit/>
          </a:bodyPr>
          <a:lstStyle/>
          <a:p>
            <a:pPr algn="l"/>
            <a:r>
              <a:rPr lang="en-US" sz="2000" dirty="0">
                <a:solidFill>
                  <a:srgbClr val="FF0000"/>
                </a:solidFill>
              </a:rPr>
              <a:t>Billing Process</a:t>
            </a:r>
            <a:br>
              <a:rPr lang="en-US" sz="2000" dirty="0">
                <a:solidFill>
                  <a:srgbClr val="FF0000"/>
                </a:solidFill>
              </a:rPr>
            </a:br>
            <a:endParaRPr lang="en-US" sz="2000" dirty="0">
              <a:solidFill>
                <a:srgbClr val="FF0000"/>
              </a:solidFill>
            </a:endParaRPr>
          </a:p>
          <a:p>
            <a:pPr algn="l"/>
            <a:r>
              <a:rPr lang="en-US" sz="2000" dirty="0">
                <a:solidFill>
                  <a:srgbClr val="FF0000"/>
                </a:solidFill>
              </a:rPr>
              <a:t>Amount = prompt(tokens) + output (tokens)</a:t>
            </a:r>
          </a:p>
        </p:txBody>
      </p:sp>
      <mc:AlternateContent xmlns:mc="http://schemas.openxmlformats.org/markup-compatibility/2006">
        <mc:Choice xmlns:p14="http://schemas.microsoft.com/office/powerpoint/2010/main" Requires="p14">
          <p:contentPart p14:bwMode="auto" r:id="rId7">
            <p14:nvContentPartPr>
              <p14:cNvPr id="14" name="Ink 13">
                <a:extLst>
                  <a:ext uri="{FF2B5EF4-FFF2-40B4-BE49-F238E27FC236}">
                    <a16:creationId xmlns:a16="http://schemas.microsoft.com/office/drawing/2014/main" id="{57F44474-D89F-2E54-E281-5EE13917CA50}"/>
                  </a:ext>
                </a:extLst>
              </p14:cNvPr>
              <p14:cNvContentPartPr/>
              <p14:nvPr/>
            </p14:nvContentPartPr>
            <p14:xfrm>
              <a:off x="5875020" y="3565131"/>
              <a:ext cx="1158120" cy="2014560"/>
            </p14:xfrm>
          </p:contentPart>
        </mc:Choice>
        <mc:Fallback>
          <p:pic>
            <p:nvPicPr>
              <p:cNvPr id="14" name="Ink 13">
                <a:extLst>
                  <a:ext uri="{FF2B5EF4-FFF2-40B4-BE49-F238E27FC236}">
                    <a16:creationId xmlns:a16="http://schemas.microsoft.com/office/drawing/2014/main" id="{57F44474-D89F-2E54-E281-5EE13917CA50}"/>
                  </a:ext>
                </a:extLst>
              </p:cNvPr>
              <p:cNvPicPr/>
              <p:nvPr/>
            </p:nvPicPr>
            <p:blipFill>
              <a:blip r:embed="rId8"/>
              <a:stretch>
                <a:fillRect/>
              </a:stretch>
            </p:blipFill>
            <p:spPr>
              <a:xfrm>
                <a:off x="5868900" y="3559011"/>
                <a:ext cx="1170360" cy="2026800"/>
              </a:xfrm>
              <a:prstGeom prst="rect">
                <a:avLst/>
              </a:prstGeom>
            </p:spPr>
          </p:pic>
        </mc:Fallback>
      </mc:AlternateContent>
      <p:grpSp>
        <p:nvGrpSpPr>
          <p:cNvPr id="17" name="Group 16">
            <a:extLst>
              <a:ext uri="{FF2B5EF4-FFF2-40B4-BE49-F238E27FC236}">
                <a16:creationId xmlns:a16="http://schemas.microsoft.com/office/drawing/2014/main" id="{FFDAFA58-EB48-8F5D-EECA-D062D7DE86BC}"/>
              </a:ext>
            </a:extLst>
          </p:cNvPr>
          <p:cNvGrpSpPr/>
          <p:nvPr/>
        </p:nvGrpSpPr>
        <p:grpSpPr>
          <a:xfrm>
            <a:off x="3381300" y="4525611"/>
            <a:ext cx="2594880" cy="770400"/>
            <a:chOff x="3381300" y="4525611"/>
            <a:chExt cx="2594880" cy="770400"/>
          </a:xfrm>
        </p:grpSpPr>
        <mc:AlternateContent xmlns:mc="http://schemas.openxmlformats.org/markup-compatibility/2006">
          <mc:Choice xmlns:p14="http://schemas.microsoft.com/office/powerpoint/2010/main" Requires="p14">
            <p:contentPart p14:bwMode="auto" r:id="rId9">
              <p14:nvContentPartPr>
                <p14:cNvPr id="15" name="Ink 14">
                  <a:extLst>
                    <a:ext uri="{FF2B5EF4-FFF2-40B4-BE49-F238E27FC236}">
                      <a16:creationId xmlns:a16="http://schemas.microsoft.com/office/drawing/2014/main" id="{A1894AE3-E0C2-30C9-E4C4-103D5C024D3C}"/>
                    </a:ext>
                  </a:extLst>
                </p14:cNvPr>
                <p14:cNvContentPartPr/>
                <p14:nvPr/>
              </p14:nvContentPartPr>
              <p14:xfrm>
                <a:off x="3396060" y="4525611"/>
                <a:ext cx="2580120" cy="538560"/>
              </p14:xfrm>
            </p:contentPart>
          </mc:Choice>
          <mc:Fallback>
            <p:pic>
              <p:nvPicPr>
                <p:cNvPr id="15" name="Ink 14">
                  <a:extLst>
                    <a:ext uri="{FF2B5EF4-FFF2-40B4-BE49-F238E27FC236}">
                      <a16:creationId xmlns:a16="http://schemas.microsoft.com/office/drawing/2014/main" id="{A1894AE3-E0C2-30C9-E4C4-103D5C024D3C}"/>
                    </a:ext>
                  </a:extLst>
                </p:cNvPr>
                <p:cNvPicPr/>
                <p:nvPr/>
              </p:nvPicPr>
              <p:blipFill>
                <a:blip r:embed="rId10"/>
                <a:stretch>
                  <a:fillRect/>
                </a:stretch>
              </p:blipFill>
              <p:spPr>
                <a:xfrm>
                  <a:off x="3389940" y="4519491"/>
                  <a:ext cx="2592360" cy="5508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6" name="Ink 15">
                  <a:extLst>
                    <a:ext uri="{FF2B5EF4-FFF2-40B4-BE49-F238E27FC236}">
                      <a16:creationId xmlns:a16="http://schemas.microsoft.com/office/drawing/2014/main" id="{9A458DE6-726A-6384-56D2-74BE0E2CE3DC}"/>
                    </a:ext>
                  </a:extLst>
                </p14:cNvPr>
                <p14:cNvContentPartPr/>
                <p14:nvPr/>
              </p14:nvContentPartPr>
              <p14:xfrm>
                <a:off x="3381300" y="4665291"/>
                <a:ext cx="752760" cy="630720"/>
              </p14:xfrm>
            </p:contentPart>
          </mc:Choice>
          <mc:Fallback>
            <p:pic>
              <p:nvPicPr>
                <p:cNvPr id="16" name="Ink 15">
                  <a:extLst>
                    <a:ext uri="{FF2B5EF4-FFF2-40B4-BE49-F238E27FC236}">
                      <a16:creationId xmlns:a16="http://schemas.microsoft.com/office/drawing/2014/main" id="{9A458DE6-726A-6384-56D2-74BE0E2CE3DC}"/>
                    </a:ext>
                  </a:extLst>
                </p:cNvPr>
                <p:cNvPicPr/>
                <p:nvPr/>
              </p:nvPicPr>
              <p:blipFill>
                <a:blip r:embed="rId12"/>
                <a:stretch>
                  <a:fillRect/>
                </a:stretch>
              </p:blipFill>
              <p:spPr>
                <a:xfrm>
                  <a:off x="3375180" y="4659171"/>
                  <a:ext cx="765000" cy="642960"/>
                </a:xfrm>
                <a:prstGeom prst="rect">
                  <a:avLst/>
                </a:prstGeom>
              </p:spPr>
            </p:pic>
          </mc:Fallback>
        </mc:AlternateContent>
      </p:grpSp>
    </p:spTree>
    <p:extLst>
      <p:ext uri="{BB962C8B-B14F-4D97-AF65-F5344CB8AC3E}">
        <p14:creationId xmlns:p14="http://schemas.microsoft.com/office/powerpoint/2010/main" val="36540314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3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p:bldP spid="10" grpId="0"/>
      <p:bldP spid="11" grpId="0" animBg="1"/>
      <p:bldP spid="12" grpId="0"/>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B7B3B1-9E68-4211-DA7C-319E444AE951}"/>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351417FC-BD73-2253-D3BB-466B995CEA66}"/>
              </a:ext>
            </a:extLst>
          </p:cNvPr>
          <p:cNvSpPr>
            <a:spLocks noGrp="1"/>
          </p:cNvSpPr>
          <p:nvPr>
            <p:ph type="title"/>
          </p:nvPr>
        </p:nvSpPr>
        <p:spPr/>
        <p:txBody>
          <a:bodyPr/>
          <a:lstStyle/>
          <a:p>
            <a:r>
              <a:rPr lang="en-US" dirty="0"/>
              <a:t>Prompt Engineering Techniques</a:t>
            </a:r>
          </a:p>
        </p:txBody>
      </p:sp>
      <p:sp>
        <p:nvSpPr>
          <p:cNvPr id="2" name="Rounded Rectangle 1">
            <a:extLst>
              <a:ext uri="{FF2B5EF4-FFF2-40B4-BE49-F238E27FC236}">
                <a16:creationId xmlns:a16="http://schemas.microsoft.com/office/drawing/2014/main" id="{52868EFF-B7C5-B36E-C7A1-94C336CFF53F}"/>
              </a:ext>
            </a:extLst>
          </p:cNvPr>
          <p:cNvSpPr/>
          <p:nvPr/>
        </p:nvSpPr>
        <p:spPr bwMode="auto">
          <a:xfrm>
            <a:off x="5099956" y="3143248"/>
            <a:ext cx="1992087" cy="1200740"/>
          </a:xfrm>
          <a:prstGeom prst="roundRect">
            <a:avLst/>
          </a:prstGeom>
          <a:solidFill>
            <a:srgbClr val="FF0000"/>
          </a:solidFill>
          <a:ln/>
        </p:spPr>
        <p:style>
          <a:lnRef idx="2">
            <a:schemeClr val="dk1">
              <a:shade val="15000"/>
            </a:schemeClr>
          </a:lnRef>
          <a:fillRef idx="1">
            <a:schemeClr val="dk1"/>
          </a:fillRef>
          <a:effectRef idx="0">
            <a:schemeClr val="dk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800" dirty="0">
                <a:gradFill>
                  <a:gsLst>
                    <a:gs pos="0">
                      <a:srgbClr val="FFFFFF"/>
                    </a:gs>
                    <a:gs pos="100000">
                      <a:srgbClr val="FFFFFF"/>
                    </a:gs>
                  </a:gsLst>
                  <a:lin ang="5400000" scaled="0"/>
                </a:gradFill>
                <a:ea typeface="Segoe UI" pitchFamily="34" charset="0"/>
                <a:cs typeface="Segoe UI" pitchFamily="34" charset="0"/>
              </a:rPr>
              <a:t>Best Practices</a:t>
            </a:r>
          </a:p>
        </p:txBody>
      </p:sp>
      <p:sp>
        <p:nvSpPr>
          <p:cNvPr id="3" name="Rounded Rectangle 2">
            <a:extLst>
              <a:ext uri="{FF2B5EF4-FFF2-40B4-BE49-F238E27FC236}">
                <a16:creationId xmlns:a16="http://schemas.microsoft.com/office/drawing/2014/main" id="{88AAEE12-84B7-BFD2-F69B-459F35056FAE}"/>
              </a:ext>
            </a:extLst>
          </p:cNvPr>
          <p:cNvSpPr/>
          <p:nvPr/>
        </p:nvSpPr>
        <p:spPr bwMode="auto">
          <a:xfrm>
            <a:off x="919845" y="1648596"/>
            <a:ext cx="3439886" cy="91498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Context-Role-Task </a:t>
            </a:r>
          </a:p>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Framework</a:t>
            </a:r>
          </a:p>
          <a:p>
            <a:pPr algn="ctr"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4" name="Rounded Rectangle 3">
            <a:extLst>
              <a:ext uri="{FF2B5EF4-FFF2-40B4-BE49-F238E27FC236}">
                <a16:creationId xmlns:a16="http://schemas.microsoft.com/office/drawing/2014/main" id="{67D44698-0243-DD1D-1DC5-D3AAE552DC84}"/>
              </a:ext>
            </a:extLst>
          </p:cNvPr>
          <p:cNvSpPr/>
          <p:nvPr/>
        </p:nvSpPr>
        <p:spPr bwMode="auto">
          <a:xfrm>
            <a:off x="919845" y="3428999"/>
            <a:ext cx="3439886" cy="91498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CA" sz="2000" dirty="0">
                <a:gradFill>
                  <a:gsLst>
                    <a:gs pos="0">
                      <a:srgbClr val="FFFFFF"/>
                    </a:gs>
                    <a:gs pos="100000">
                      <a:srgbClr val="FFFFFF"/>
                    </a:gs>
                  </a:gsLst>
                  <a:lin ang="5400000" scaled="0"/>
                </a:gradFill>
                <a:cs typeface="Segoe UI" pitchFamily="34" charset="0"/>
              </a:rPr>
              <a:t>Zero-shot-</a:t>
            </a:r>
            <a:r>
              <a:rPr lang="en-CA" sz="2000" dirty="0" err="1">
                <a:gradFill>
                  <a:gsLst>
                    <a:gs pos="0">
                      <a:srgbClr val="FFFFFF"/>
                    </a:gs>
                    <a:gs pos="100000">
                      <a:srgbClr val="FFFFFF"/>
                    </a:gs>
                  </a:gsLst>
                  <a:lin ang="5400000" scaled="0"/>
                </a:gradFill>
                <a:cs typeface="Segoe UI" pitchFamily="34" charset="0"/>
              </a:rPr>
              <a:t>CoT</a:t>
            </a:r>
            <a:r>
              <a:rPr lang="en-CA" sz="2000" dirty="0">
                <a:gradFill>
                  <a:gsLst>
                    <a:gs pos="0">
                      <a:srgbClr val="FFFFFF"/>
                    </a:gs>
                    <a:gs pos="100000">
                      <a:srgbClr val="FFFFFF"/>
                    </a:gs>
                  </a:gsLst>
                  <a:lin ang="5400000" scaled="0"/>
                </a:gradFill>
                <a:cs typeface="Segoe UI" pitchFamily="34" charset="0"/>
              </a:rPr>
              <a:t> (Chain of Thought)</a:t>
            </a: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Rounded Rectangle 4">
            <a:extLst>
              <a:ext uri="{FF2B5EF4-FFF2-40B4-BE49-F238E27FC236}">
                <a16:creationId xmlns:a16="http://schemas.microsoft.com/office/drawing/2014/main" id="{4062062A-08FE-F8A3-4629-BBC9793F50EA}"/>
              </a:ext>
            </a:extLst>
          </p:cNvPr>
          <p:cNvSpPr/>
          <p:nvPr/>
        </p:nvSpPr>
        <p:spPr bwMode="auto">
          <a:xfrm>
            <a:off x="919846" y="5209402"/>
            <a:ext cx="3439886" cy="726941"/>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One-Short Learnings</a:t>
            </a:r>
          </a:p>
        </p:txBody>
      </p:sp>
      <p:sp>
        <p:nvSpPr>
          <p:cNvPr id="7" name="Rounded Rectangle 6">
            <a:extLst>
              <a:ext uri="{FF2B5EF4-FFF2-40B4-BE49-F238E27FC236}">
                <a16:creationId xmlns:a16="http://schemas.microsoft.com/office/drawing/2014/main" id="{B76E7547-C40C-6292-720C-DCE4FD766F2E}"/>
              </a:ext>
            </a:extLst>
          </p:cNvPr>
          <p:cNvSpPr/>
          <p:nvPr/>
        </p:nvSpPr>
        <p:spPr bwMode="auto">
          <a:xfrm>
            <a:off x="7832268" y="1619729"/>
            <a:ext cx="2559959" cy="914988"/>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gradFill>
                  <a:gsLst>
                    <a:gs pos="0">
                      <a:srgbClr val="FFFFFF"/>
                    </a:gs>
                    <a:gs pos="100000">
                      <a:srgbClr val="FFFFFF"/>
                    </a:gs>
                  </a:gsLst>
                  <a:lin ang="5400000" scaled="0"/>
                </a:gradFill>
                <a:ea typeface="Segoe UI" pitchFamily="34" charset="0"/>
                <a:cs typeface="Segoe UI" pitchFamily="34" charset="0"/>
              </a:rPr>
              <a:t>Few-Shot Learnings</a:t>
            </a:r>
          </a:p>
        </p:txBody>
      </p:sp>
      <p:sp>
        <p:nvSpPr>
          <p:cNvPr id="8" name="Rounded Rectangle 7">
            <a:extLst>
              <a:ext uri="{FF2B5EF4-FFF2-40B4-BE49-F238E27FC236}">
                <a16:creationId xmlns:a16="http://schemas.microsoft.com/office/drawing/2014/main" id="{3FAED537-0743-73D1-1733-A59043765378}"/>
              </a:ext>
            </a:extLst>
          </p:cNvPr>
          <p:cNvSpPr/>
          <p:nvPr/>
        </p:nvSpPr>
        <p:spPr bwMode="auto">
          <a:xfrm>
            <a:off x="7832268" y="2881365"/>
            <a:ext cx="3962400" cy="2010255"/>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r>
              <a:rPr lang="en-CA" sz="2000" dirty="0">
                <a:latin typeface="Helvetica Neue" panose="02000503000000020004" pitchFamily="2" charset="0"/>
              </a:rPr>
              <a:t>- </a:t>
            </a:r>
            <a:r>
              <a:rPr lang="en-CA" sz="2000" dirty="0">
                <a:effectLst/>
                <a:latin typeface="Helvetica Neue" panose="02000503000000020004" pitchFamily="2" charset="0"/>
              </a:rPr>
              <a:t>Be concise</a:t>
            </a:r>
          </a:p>
          <a:p>
            <a:r>
              <a:rPr lang="en-CA" sz="2000" dirty="0">
                <a:latin typeface="Helvetica Neue" panose="02000503000000020004" pitchFamily="2" charset="0"/>
              </a:rPr>
              <a:t>- </a:t>
            </a:r>
            <a:r>
              <a:rPr lang="en-CA" sz="2000" dirty="0">
                <a:effectLst/>
                <a:latin typeface="Helvetica Neue" panose="02000503000000020004" pitchFamily="2" charset="0"/>
              </a:rPr>
              <a:t>Use Negative Prompts</a:t>
            </a:r>
          </a:p>
          <a:p>
            <a:r>
              <a:rPr lang="en-CA" sz="2000" dirty="0">
                <a:latin typeface="Helvetica Neue" panose="02000503000000020004" pitchFamily="2" charset="0"/>
              </a:rPr>
              <a:t>- </a:t>
            </a:r>
            <a:r>
              <a:rPr lang="en-CA" sz="2000" dirty="0">
                <a:effectLst/>
                <a:latin typeface="Helvetica Neue" panose="02000503000000020004" pitchFamily="2" charset="0"/>
              </a:rPr>
              <a:t>Repeat the Instructions</a:t>
            </a:r>
          </a:p>
          <a:p>
            <a:r>
              <a:rPr lang="en-CA" sz="2000" dirty="0">
                <a:latin typeface="Helvetica Neue" panose="02000503000000020004" pitchFamily="2" charset="0"/>
              </a:rPr>
              <a:t>- </a:t>
            </a:r>
            <a:r>
              <a:rPr lang="en-CA" sz="2000" dirty="0">
                <a:effectLst/>
                <a:latin typeface="Helvetica Neue" panose="02000503000000020004" pitchFamily="2" charset="0"/>
              </a:rPr>
              <a:t>Add Length Constraints </a:t>
            </a:r>
            <a:r>
              <a:rPr lang="en-CA" sz="1600" i="1" dirty="0">
                <a:effectLst/>
                <a:latin typeface="Helvetica Neue" panose="02000503000000020004" pitchFamily="2" charset="0"/>
              </a:rPr>
              <a:t>(Always a Good Idea)</a:t>
            </a:r>
            <a:endParaRPr lang="en-CA" sz="2000" dirty="0">
              <a:effectLst/>
              <a:latin typeface="Helvetica Neue" panose="02000503000000020004" pitchFamily="2" charset="0"/>
            </a:endParaRPr>
          </a:p>
        </p:txBody>
      </p:sp>
      <p:cxnSp>
        <p:nvCxnSpPr>
          <p:cNvPr id="10" name="Straight Arrow Connector 9">
            <a:extLst>
              <a:ext uri="{FF2B5EF4-FFF2-40B4-BE49-F238E27FC236}">
                <a16:creationId xmlns:a16="http://schemas.microsoft.com/office/drawing/2014/main" id="{314432B1-936F-23B8-94B1-DD9CCDED4111}"/>
              </a:ext>
            </a:extLst>
          </p:cNvPr>
          <p:cNvCxnSpPr/>
          <p:nvPr/>
        </p:nvCxnSpPr>
        <p:spPr>
          <a:xfrm flipH="1" flipV="1">
            <a:off x="4359731" y="2563585"/>
            <a:ext cx="908955" cy="57966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D76D726-3D69-4C47-A19A-87C55ED0BB7C}"/>
              </a:ext>
            </a:extLst>
          </p:cNvPr>
          <p:cNvCxnSpPr>
            <a:stCxn id="2" idx="1"/>
            <a:endCxn id="4" idx="3"/>
          </p:cNvCxnSpPr>
          <p:nvPr/>
        </p:nvCxnSpPr>
        <p:spPr>
          <a:xfrm flipH="1">
            <a:off x="4359731" y="3743618"/>
            <a:ext cx="740225" cy="14287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3FC0DCB-4AA9-A233-FBC9-2734FDB0C362}"/>
              </a:ext>
            </a:extLst>
          </p:cNvPr>
          <p:cNvCxnSpPr>
            <a:endCxn id="5" idx="3"/>
          </p:cNvCxnSpPr>
          <p:nvPr/>
        </p:nvCxnSpPr>
        <p:spPr>
          <a:xfrm flipH="1">
            <a:off x="4359732" y="4343988"/>
            <a:ext cx="1242782" cy="1228885"/>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DA656EF-7C1B-FB56-FDAE-CEAC8B0383CB}"/>
              </a:ext>
            </a:extLst>
          </p:cNvPr>
          <p:cNvCxnSpPr/>
          <p:nvPr/>
        </p:nvCxnSpPr>
        <p:spPr>
          <a:xfrm flipV="1">
            <a:off x="7092043" y="2249328"/>
            <a:ext cx="740225" cy="94093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AA9D4AD-0F4F-38BE-1F81-5BC4939F6EA0}"/>
              </a:ext>
            </a:extLst>
          </p:cNvPr>
          <p:cNvCxnSpPr>
            <a:cxnSpLocks/>
            <a:stCxn id="2" idx="3"/>
          </p:cNvCxnSpPr>
          <p:nvPr/>
        </p:nvCxnSpPr>
        <p:spPr>
          <a:xfrm>
            <a:off x="7092043" y="3743618"/>
            <a:ext cx="707574" cy="465525"/>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4992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7" grpId="0"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362782-CFF4-429E-590A-C68C671416ED}"/>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D9D76498-907D-3BF1-13FB-04718832F6A1}"/>
              </a:ext>
            </a:extLst>
          </p:cNvPr>
          <p:cNvSpPr>
            <a:spLocks noGrp="1"/>
          </p:cNvSpPr>
          <p:nvPr>
            <p:ph type="title"/>
          </p:nvPr>
        </p:nvSpPr>
        <p:spPr/>
        <p:txBody>
          <a:bodyPr/>
          <a:lstStyle/>
          <a:p>
            <a:r>
              <a:rPr lang="en-US" dirty="0"/>
              <a:t>Prompt Example</a:t>
            </a:r>
          </a:p>
        </p:txBody>
      </p:sp>
      <p:sp>
        <p:nvSpPr>
          <p:cNvPr id="6" name="Text Placeholder 5">
            <a:extLst>
              <a:ext uri="{FF2B5EF4-FFF2-40B4-BE49-F238E27FC236}">
                <a16:creationId xmlns:a16="http://schemas.microsoft.com/office/drawing/2014/main" id="{EE2C5E72-6114-FC5A-4B80-DBB098533F10}"/>
              </a:ext>
            </a:extLst>
          </p:cNvPr>
          <p:cNvSpPr>
            <a:spLocks noGrp="1"/>
          </p:cNvSpPr>
          <p:nvPr>
            <p:ph type="body" sz="quarter" idx="10"/>
          </p:nvPr>
        </p:nvSpPr>
        <p:spPr>
          <a:xfrm>
            <a:off x="552412" y="1419856"/>
            <a:ext cx="11018519" cy="2954655"/>
          </a:xfrm>
        </p:spPr>
        <p:txBody>
          <a:bodyPr/>
          <a:lstStyle/>
          <a:p>
            <a:r>
              <a:rPr lang="en-US" sz="2000" dirty="0">
                <a:solidFill>
                  <a:srgbClr val="FF0000"/>
                </a:solidFill>
              </a:rPr>
              <a:t>Bad Prompt</a:t>
            </a:r>
            <a:r>
              <a:rPr lang="en-US" sz="2000" dirty="0"/>
              <a:t>: “</a:t>
            </a:r>
            <a:r>
              <a:rPr lang="en-CA" sz="2000" dirty="0"/>
              <a:t>Give me a suggestion for the main course for today's lunch.</a:t>
            </a:r>
            <a:r>
              <a:rPr lang="en-US" sz="2000" dirty="0"/>
              <a:t>“</a:t>
            </a:r>
          </a:p>
          <a:p>
            <a:endParaRPr lang="en-US" sz="2000" dirty="0"/>
          </a:p>
          <a:p>
            <a:r>
              <a:rPr lang="en-US" sz="2000" dirty="0">
                <a:solidFill>
                  <a:srgbClr val="92D050"/>
                </a:solidFill>
              </a:rPr>
              <a:t>Good Prompt: </a:t>
            </a:r>
            <a:r>
              <a:rPr lang="en-US" sz="2000" dirty="0"/>
              <a:t>“</a:t>
            </a:r>
            <a:r>
              <a:rPr lang="en-CA" sz="2000" u="sng" dirty="0"/>
              <a:t>ROLE :</a:t>
            </a:r>
            <a:r>
              <a:rPr lang="en-CA" sz="2000" dirty="0"/>
              <a:t> You are a nutritionist designing healthy diets for high-performance athletes.</a:t>
            </a:r>
          </a:p>
          <a:p>
            <a:r>
              <a:rPr lang="en-CA" sz="2000" u="sng" dirty="0"/>
              <a:t>CONTEXT:</a:t>
            </a:r>
            <a:r>
              <a:rPr lang="en-CA" sz="2000" dirty="0"/>
              <a:t> I do 2 hours of sport a day. I am vegetarian, and I don't like green vegetables. I am conscientious about eating healthily T</a:t>
            </a:r>
            <a:r>
              <a:rPr lang="en-CA" sz="2000" u="sng" dirty="0"/>
              <a:t>ASK: </a:t>
            </a:r>
            <a:r>
              <a:rPr lang="en-CA" sz="2000" dirty="0"/>
              <a:t>Based on your expertise defined in your role, give me a suggestion for a main course for today's lunch. With this suggestion, I also want a table with two columns where each row in the table contains an ingredient from the main course. The first column in the table is the name of the ingredient. The second column of the table is the number of grams of that ingredient needed for one person. </a:t>
            </a:r>
            <a:r>
              <a:rPr lang="en-CA" sz="2000" u="sng" dirty="0"/>
              <a:t>Do not give </a:t>
            </a:r>
            <a:r>
              <a:rPr lang="en-CA" sz="2000" dirty="0"/>
              <a:t>the recipe for preparing the main course.</a:t>
            </a:r>
            <a:r>
              <a:rPr lang="en-US" sz="2000" dirty="0"/>
              <a:t>”</a:t>
            </a:r>
          </a:p>
        </p:txBody>
      </p:sp>
    </p:spTree>
    <p:extLst>
      <p:ext uri="{BB962C8B-B14F-4D97-AF65-F5344CB8AC3E}">
        <p14:creationId xmlns:p14="http://schemas.microsoft.com/office/powerpoint/2010/main" val="1778516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0B3A0-999D-BE89-2055-134849833110}"/>
              </a:ext>
            </a:extLst>
          </p:cNvPr>
          <p:cNvSpPr>
            <a:spLocks noGrp="1"/>
          </p:cNvSpPr>
          <p:nvPr>
            <p:ph type="title"/>
          </p:nvPr>
        </p:nvSpPr>
        <p:spPr/>
        <p:txBody>
          <a:bodyPr/>
          <a:lstStyle/>
          <a:p>
            <a:r>
              <a:rPr lang="en-US" dirty="0"/>
              <a:t>Prompt-Example: Tweet Generator</a:t>
            </a:r>
          </a:p>
        </p:txBody>
      </p:sp>
      <p:sp>
        <p:nvSpPr>
          <p:cNvPr id="3" name="Text Placeholder 2">
            <a:extLst>
              <a:ext uri="{FF2B5EF4-FFF2-40B4-BE49-F238E27FC236}">
                <a16:creationId xmlns:a16="http://schemas.microsoft.com/office/drawing/2014/main" id="{BA6AA4EC-5002-8478-3174-719ABEF4B7BC}"/>
              </a:ext>
            </a:extLst>
          </p:cNvPr>
          <p:cNvSpPr>
            <a:spLocks noGrp="1"/>
          </p:cNvSpPr>
          <p:nvPr>
            <p:ph type="body" sz="quarter" idx="10"/>
          </p:nvPr>
        </p:nvSpPr>
        <p:spPr>
          <a:xfrm>
            <a:off x="588263" y="1567316"/>
            <a:ext cx="11018520" cy="4505849"/>
          </a:xfrm>
        </p:spPr>
        <p:txBody>
          <a:bodyPr/>
          <a:lstStyle/>
          <a:p>
            <a:r>
              <a:rPr lang="en-CA" sz="2400" dirty="0">
                <a:effectLst/>
              </a:rPr>
              <a:t>return </a:t>
            </a:r>
            <a:r>
              <a:rPr lang="en-CA" sz="2400" dirty="0" err="1">
                <a:effectLst/>
              </a:rPr>
              <a:t>ask_gpt</a:t>
            </a:r>
            <a:r>
              <a:rPr lang="en-CA" sz="2400" dirty="0">
                <a:effectLst/>
              </a:rPr>
              <a:t>(client,[</a:t>
            </a:r>
          </a:p>
          <a:p>
            <a:r>
              <a:rPr lang="en-CA" sz="2400" dirty="0">
                <a:effectLst/>
              </a:rPr>
              <a:t>  </a:t>
            </a:r>
            <a:r>
              <a:rPr lang="en-CA" sz="2400" dirty="0">
                <a:solidFill>
                  <a:srgbClr val="FF0000"/>
                </a:solidFill>
                <a:effectLst/>
              </a:rPr>
              <a:t>        </a:t>
            </a:r>
            <a:r>
              <a:rPr lang="en-CA" dirty="0">
                <a:solidFill>
                  <a:srgbClr val="FF0000"/>
                </a:solidFill>
                <a:effectLst/>
              </a:rPr>
              <a:t>{"</a:t>
            </a:r>
            <a:r>
              <a:rPr lang="en-CA" dirty="0" err="1">
                <a:solidFill>
                  <a:srgbClr val="FF0000"/>
                </a:solidFill>
                <a:effectLst/>
              </a:rPr>
              <a:t>role":”user","content":</a:t>
            </a:r>
            <a:r>
              <a:rPr lang="en-CA" sz="2400" dirty="0" err="1">
                <a:solidFill>
                  <a:srgbClr val="FF0000"/>
                </a:solidFill>
                <a:effectLst/>
              </a:rPr>
              <a:t>“</a:t>
            </a:r>
            <a:r>
              <a:rPr lang="en-CA" sz="2400" dirty="0" err="1">
                <a:effectLst/>
              </a:rPr>
              <a:t>TOPICS</a:t>
            </a:r>
            <a:r>
              <a:rPr lang="en-CA" sz="2400" dirty="0">
                <a:effectLst/>
              </a:rPr>
              <a:t>: India, Politics, Narendra Modi HASHTAGS: dictatorship, democracy TONE: humorous LENGTH: 240 characters STYLE: informal”"},</a:t>
            </a:r>
          </a:p>
          <a:p>
            <a:r>
              <a:rPr lang="en-CA" sz="2400" dirty="0">
                <a:effectLst/>
              </a:rPr>
              <a:t>        </a:t>
            </a:r>
            <a:r>
              <a:rPr lang="en-CA" dirty="0">
                <a:solidFill>
                  <a:srgbClr val="FF0000"/>
                </a:solidFill>
                <a:effectLst/>
              </a:rPr>
              <a:t>{"</a:t>
            </a:r>
            <a:r>
              <a:rPr lang="en-CA" dirty="0" err="1">
                <a:solidFill>
                  <a:srgbClr val="FF0000"/>
                </a:solidFill>
                <a:effectLst/>
              </a:rPr>
              <a:t>role":"assistant","content":"</a:t>
            </a:r>
            <a:r>
              <a:rPr lang="en-CA" sz="2400" dirty="0" err="1">
                <a:effectLst/>
              </a:rPr>
              <a:t>Just</a:t>
            </a:r>
            <a:r>
              <a:rPr lang="en-CA" sz="2400" dirty="0">
                <a:effectLst/>
              </a:rPr>
              <a:t> spotted Narendra Modi sipping tea in a teacup shaped like </a:t>
            </a:r>
            <a:r>
              <a:rPr lang="en-CA" sz="2400" dirty="0" err="1">
                <a:effectLst/>
              </a:rPr>
              <a:t>India!Apparently</a:t>
            </a:r>
            <a:r>
              <a:rPr lang="en-CA" sz="2400" dirty="0">
                <a:effectLst/>
              </a:rPr>
              <a:t>, it's the latest trend in dictator fashion. Who knew democracy could be so stylish? #</a:t>
            </a:r>
            <a:r>
              <a:rPr lang="en-CA" sz="2400" dirty="0" err="1">
                <a:effectLst/>
              </a:rPr>
              <a:t>TeaTimeWithModi</a:t>
            </a:r>
            <a:r>
              <a:rPr lang="en-CA" sz="2400" dirty="0">
                <a:effectLst/>
              </a:rPr>
              <a:t> #</a:t>
            </a:r>
            <a:r>
              <a:rPr lang="en-CA" sz="2400" dirty="0" err="1">
                <a:effectLst/>
              </a:rPr>
              <a:t>DemocracyWithStyle</a:t>
            </a:r>
            <a:r>
              <a:rPr lang="en-CA" sz="2400" dirty="0">
                <a:effectLst/>
              </a:rPr>
              <a:t> #</a:t>
            </a:r>
            <a:r>
              <a:rPr lang="en-CA" sz="2400" dirty="0" err="1">
                <a:effectLst/>
              </a:rPr>
              <a:t>FashionableDictatorship</a:t>
            </a:r>
            <a:r>
              <a:rPr lang="en-CA" sz="2400" dirty="0">
                <a:effectLst/>
              </a:rPr>
              <a:t>"},</a:t>
            </a:r>
          </a:p>
          <a:p>
            <a:r>
              <a:rPr lang="en-CA" sz="2400" dirty="0">
                <a:effectLst/>
              </a:rPr>
              <a:t>        {"role":"user","content":</a:t>
            </a:r>
            <a:r>
              <a:rPr lang="en-CA" sz="2400" dirty="0" err="1">
                <a:effectLst/>
              </a:rPr>
              <a:t>user_prompt</a:t>
            </a:r>
            <a:r>
              <a:rPr lang="en-CA" sz="2400" dirty="0">
                <a:effectLst/>
              </a:rPr>
              <a:t>}</a:t>
            </a:r>
          </a:p>
          <a:p>
            <a:r>
              <a:rPr lang="en-CA" sz="2400" dirty="0">
                <a:effectLst/>
              </a:rPr>
              <a:t>        ])</a:t>
            </a:r>
          </a:p>
        </p:txBody>
      </p:sp>
    </p:spTree>
    <p:extLst>
      <p:ext uri="{BB962C8B-B14F-4D97-AF65-F5344CB8AC3E}">
        <p14:creationId xmlns:p14="http://schemas.microsoft.com/office/powerpoint/2010/main" val="54933572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0F9517-757F-8F2E-237F-CB8AA8A410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C77A0C-3D8A-D129-BE0B-C4E843C292CE}"/>
              </a:ext>
            </a:extLst>
          </p:cNvPr>
          <p:cNvSpPr>
            <a:spLocks noGrp="1"/>
          </p:cNvSpPr>
          <p:nvPr>
            <p:ph type="title"/>
          </p:nvPr>
        </p:nvSpPr>
        <p:spPr/>
        <p:txBody>
          <a:bodyPr/>
          <a:lstStyle/>
          <a:p>
            <a:r>
              <a:rPr lang="en-US" dirty="0"/>
              <a:t>What are Tokens?</a:t>
            </a:r>
          </a:p>
        </p:txBody>
      </p:sp>
    </p:spTree>
    <p:extLst>
      <p:ext uri="{BB962C8B-B14F-4D97-AF65-F5344CB8AC3E}">
        <p14:creationId xmlns:p14="http://schemas.microsoft.com/office/powerpoint/2010/main" val="1630371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7EDC5-682A-9C4F-E19C-3AE30B492008}"/>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3473099C-A68D-4261-11B4-D079F78C2BD0}"/>
              </a:ext>
            </a:extLst>
          </p:cNvPr>
          <p:cNvSpPr>
            <a:spLocks noGrp="1"/>
          </p:cNvSpPr>
          <p:nvPr>
            <p:ph type="title"/>
          </p:nvPr>
        </p:nvSpPr>
        <p:spPr/>
        <p:txBody>
          <a:bodyPr/>
          <a:lstStyle/>
          <a:p>
            <a:r>
              <a:rPr lang="en-US" dirty="0"/>
              <a:t>Understanding Tokens</a:t>
            </a:r>
          </a:p>
        </p:txBody>
      </p:sp>
      <p:sp>
        <p:nvSpPr>
          <p:cNvPr id="6" name="Text Placeholder 5">
            <a:extLst>
              <a:ext uri="{FF2B5EF4-FFF2-40B4-BE49-F238E27FC236}">
                <a16:creationId xmlns:a16="http://schemas.microsoft.com/office/drawing/2014/main" id="{40B526BB-81BE-597E-E057-79C1E5ED3557}"/>
              </a:ext>
            </a:extLst>
          </p:cNvPr>
          <p:cNvSpPr>
            <a:spLocks noGrp="1"/>
          </p:cNvSpPr>
          <p:nvPr>
            <p:ph type="body" sz="quarter" idx="4294967295"/>
          </p:nvPr>
        </p:nvSpPr>
        <p:spPr>
          <a:xfrm>
            <a:off x="584200" y="1435497"/>
            <a:ext cx="11018520" cy="2623539"/>
          </a:xfrm>
        </p:spPr>
        <p:txBody>
          <a:bodyPr/>
          <a:lstStyle/>
          <a:p>
            <a:pPr>
              <a:lnSpc>
                <a:spcPct val="200000"/>
              </a:lnSpc>
            </a:pPr>
            <a:r>
              <a:rPr lang="en-US" dirty="0"/>
              <a:t>Definition of tokens in AI</a:t>
            </a:r>
          </a:p>
          <a:p>
            <a:pPr>
              <a:lnSpc>
                <a:spcPct val="200000"/>
              </a:lnSpc>
            </a:pPr>
            <a:r>
              <a:rPr lang="en-US" dirty="0"/>
              <a:t>How prompts are broken down into tokens</a:t>
            </a:r>
          </a:p>
          <a:p>
            <a:pPr>
              <a:lnSpc>
                <a:spcPct val="200000"/>
              </a:lnSpc>
            </a:pPr>
            <a:r>
              <a:rPr lang="en-US" dirty="0"/>
              <a:t>Each token as a unit of context</a:t>
            </a:r>
          </a:p>
        </p:txBody>
      </p:sp>
    </p:spTree>
    <p:extLst>
      <p:ext uri="{BB962C8B-B14F-4D97-AF65-F5344CB8AC3E}">
        <p14:creationId xmlns:p14="http://schemas.microsoft.com/office/powerpoint/2010/main" val="293442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Generative AI &amp; Azure OpenAI</a:t>
            </a:r>
          </a:p>
        </p:txBody>
      </p:sp>
      <p:sp>
        <p:nvSpPr>
          <p:cNvPr id="5" name="Text Placeholder 4"/>
          <p:cNvSpPr>
            <a:spLocks noGrp="1"/>
          </p:cNvSpPr>
          <p:nvPr>
            <p:ph type="body" sz="quarter" idx="12"/>
          </p:nvPr>
        </p:nvSpPr>
        <p:spPr>
          <a:xfrm>
            <a:off x="584200" y="3543143"/>
            <a:ext cx="6655646" cy="615553"/>
          </a:xfrm>
        </p:spPr>
        <p:txBody>
          <a:bodyPr/>
          <a:lstStyle/>
          <a:p>
            <a:r>
              <a:rPr lang="en-US" dirty="0"/>
              <a:t>Hamit </a:t>
            </a:r>
            <a:r>
              <a:rPr lang="en-US" dirty="0" err="1"/>
              <a:t>Sehjal</a:t>
            </a:r>
            <a:endParaRPr lang="en-US" dirty="0"/>
          </a:p>
          <a:p>
            <a:r>
              <a:rPr lang="en-US" dirty="0"/>
              <a:t>Majd Al Mnayer</a:t>
            </a:r>
          </a:p>
        </p:txBody>
      </p:sp>
    </p:spTree>
    <p:extLst>
      <p:ext uri="{BB962C8B-B14F-4D97-AF65-F5344CB8AC3E}">
        <p14:creationId xmlns:p14="http://schemas.microsoft.com/office/powerpoint/2010/main" val="2183225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D1A222-5998-9B2E-C216-6183FD1831E6}"/>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F08D1F92-725F-35D7-EE8B-ADBF38EC68EB}"/>
              </a:ext>
            </a:extLst>
          </p:cNvPr>
          <p:cNvSpPr>
            <a:spLocks noGrp="1"/>
          </p:cNvSpPr>
          <p:nvPr>
            <p:ph type="title"/>
          </p:nvPr>
        </p:nvSpPr>
        <p:spPr/>
        <p:txBody>
          <a:bodyPr/>
          <a:lstStyle/>
          <a:p>
            <a:r>
              <a:rPr lang="en-US" dirty="0"/>
              <a:t>Importance of Tokens</a:t>
            </a:r>
          </a:p>
        </p:txBody>
      </p:sp>
      <p:sp>
        <p:nvSpPr>
          <p:cNvPr id="6" name="Text Placeholder 5">
            <a:extLst>
              <a:ext uri="{FF2B5EF4-FFF2-40B4-BE49-F238E27FC236}">
                <a16:creationId xmlns:a16="http://schemas.microsoft.com/office/drawing/2014/main" id="{63EBAA2E-3E14-CFE3-5E4D-519531BD7C98}"/>
              </a:ext>
            </a:extLst>
          </p:cNvPr>
          <p:cNvSpPr>
            <a:spLocks noGrp="1"/>
          </p:cNvSpPr>
          <p:nvPr>
            <p:ph type="body" sz="quarter" idx="4294967295"/>
          </p:nvPr>
        </p:nvSpPr>
        <p:spPr>
          <a:xfrm>
            <a:off x="584200" y="1435497"/>
            <a:ext cx="11018520" cy="2623539"/>
          </a:xfrm>
        </p:spPr>
        <p:txBody>
          <a:bodyPr/>
          <a:lstStyle/>
          <a:p>
            <a:pPr>
              <a:lnSpc>
                <a:spcPct val="200000"/>
              </a:lnSpc>
            </a:pPr>
            <a:r>
              <a:rPr lang="en-US" dirty="0"/>
              <a:t>Role in understanding and generating responses</a:t>
            </a:r>
          </a:p>
          <a:p>
            <a:pPr>
              <a:lnSpc>
                <a:spcPct val="200000"/>
              </a:lnSpc>
            </a:pPr>
            <a:r>
              <a:rPr lang="en-US" dirty="0"/>
              <a:t>Influence on AI’s performance and accuracy</a:t>
            </a:r>
          </a:p>
          <a:p>
            <a:pPr>
              <a:lnSpc>
                <a:spcPct val="200000"/>
              </a:lnSpc>
            </a:pPr>
            <a:r>
              <a:rPr lang="en-US" dirty="0"/>
              <a:t>The official pricing method of AI models</a:t>
            </a:r>
          </a:p>
        </p:txBody>
      </p:sp>
    </p:spTree>
    <p:extLst>
      <p:ext uri="{BB962C8B-B14F-4D97-AF65-F5344CB8AC3E}">
        <p14:creationId xmlns:p14="http://schemas.microsoft.com/office/powerpoint/2010/main" val="1499280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8706D4-9D97-997F-BC30-3D225A76C139}"/>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480B3DE6-E24A-1892-AC77-70433328B1ED}"/>
              </a:ext>
            </a:extLst>
          </p:cNvPr>
          <p:cNvSpPr>
            <a:spLocks noGrp="1"/>
          </p:cNvSpPr>
          <p:nvPr>
            <p:ph type="title"/>
          </p:nvPr>
        </p:nvSpPr>
        <p:spPr/>
        <p:txBody>
          <a:bodyPr/>
          <a:lstStyle/>
          <a:p>
            <a:r>
              <a:rPr lang="en-US" dirty="0"/>
              <a:t>Prompt Example</a:t>
            </a:r>
          </a:p>
        </p:txBody>
      </p:sp>
      <p:sp>
        <p:nvSpPr>
          <p:cNvPr id="6" name="Text Placeholder 5">
            <a:extLst>
              <a:ext uri="{FF2B5EF4-FFF2-40B4-BE49-F238E27FC236}">
                <a16:creationId xmlns:a16="http://schemas.microsoft.com/office/drawing/2014/main" id="{546AB5D4-D09C-FB7B-3C5F-BBB31251469A}"/>
              </a:ext>
            </a:extLst>
          </p:cNvPr>
          <p:cNvSpPr>
            <a:spLocks noGrp="1"/>
          </p:cNvSpPr>
          <p:nvPr>
            <p:ph type="body" sz="quarter" idx="10"/>
          </p:nvPr>
        </p:nvSpPr>
        <p:spPr>
          <a:xfrm>
            <a:off x="586390" y="1434370"/>
            <a:ext cx="5509610" cy="430887"/>
          </a:xfrm>
        </p:spPr>
        <p:txBody>
          <a:bodyPr/>
          <a:lstStyle/>
          <a:p>
            <a:r>
              <a:rPr lang="en-US" dirty="0"/>
              <a:t>Prompt: Write a funny poem!</a:t>
            </a:r>
          </a:p>
        </p:txBody>
      </p:sp>
    </p:spTree>
    <p:extLst>
      <p:ext uri="{BB962C8B-B14F-4D97-AF65-F5344CB8AC3E}">
        <p14:creationId xmlns:p14="http://schemas.microsoft.com/office/powerpoint/2010/main" val="3048307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54E902-4215-D7AE-364F-F3446A466543}"/>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995F574E-EF6A-0E6E-EEEE-CA8416743675}"/>
              </a:ext>
            </a:extLst>
          </p:cNvPr>
          <p:cNvSpPr>
            <a:spLocks noGrp="1"/>
          </p:cNvSpPr>
          <p:nvPr>
            <p:ph type="title"/>
          </p:nvPr>
        </p:nvSpPr>
        <p:spPr/>
        <p:txBody>
          <a:bodyPr/>
          <a:lstStyle/>
          <a:p>
            <a:r>
              <a:rPr lang="en-US" dirty="0"/>
              <a:t>Tokens Example</a:t>
            </a:r>
          </a:p>
        </p:txBody>
      </p:sp>
      <p:sp>
        <p:nvSpPr>
          <p:cNvPr id="6" name="Text Placeholder 5">
            <a:extLst>
              <a:ext uri="{FF2B5EF4-FFF2-40B4-BE49-F238E27FC236}">
                <a16:creationId xmlns:a16="http://schemas.microsoft.com/office/drawing/2014/main" id="{C1C1C87B-1DEC-4256-E337-2261238FC9FD}"/>
              </a:ext>
            </a:extLst>
          </p:cNvPr>
          <p:cNvSpPr>
            <a:spLocks noGrp="1"/>
          </p:cNvSpPr>
          <p:nvPr>
            <p:ph type="body" sz="quarter" idx="4294967295"/>
          </p:nvPr>
        </p:nvSpPr>
        <p:spPr>
          <a:xfrm>
            <a:off x="584200" y="1435497"/>
            <a:ext cx="11018520" cy="4519442"/>
          </a:xfrm>
        </p:spPr>
        <p:txBody>
          <a:bodyPr/>
          <a:lstStyle/>
          <a:p>
            <a:pPr>
              <a:lnSpc>
                <a:spcPct val="200000"/>
              </a:lnSpc>
            </a:pPr>
            <a:r>
              <a:rPr lang="en-US" dirty="0"/>
              <a:t>“Write”: A verb that directs an action.</a:t>
            </a:r>
          </a:p>
          <a:p>
            <a:pPr>
              <a:lnSpc>
                <a:spcPct val="200000"/>
              </a:lnSpc>
            </a:pPr>
            <a:r>
              <a:rPr lang="en-US" dirty="0"/>
              <a:t>“a”: Helping to specify the task in this context.</a:t>
            </a:r>
          </a:p>
          <a:p>
            <a:pPr>
              <a:lnSpc>
                <a:spcPct val="200000"/>
              </a:lnSpc>
            </a:pPr>
            <a:r>
              <a:rPr lang="en-US" dirty="0"/>
              <a:t>“funny”: Adjective, descriptor that helps the AI understand the style.</a:t>
            </a:r>
          </a:p>
          <a:p>
            <a:pPr>
              <a:lnSpc>
                <a:spcPct val="200000"/>
              </a:lnSpc>
            </a:pPr>
            <a:r>
              <a:rPr lang="en-US" dirty="0"/>
              <a:t>“poem”: Specifies the type of the content to be generated.</a:t>
            </a:r>
          </a:p>
          <a:p>
            <a:pPr>
              <a:lnSpc>
                <a:spcPct val="200000"/>
              </a:lnSpc>
            </a:pPr>
            <a:r>
              <a:rPr lang="en-US" dirty="0"/>
              <a:t>“!”: Provides context regarding tone or urgency of the prompt.</a:t>
            </a:r>
          </a:p>
        </p:txBody>
      </p:sp>
    </p:spTree>
    <p:extLst>
      <p:ext uri="{BB962C8B-B14F-4D97-AF65-F5344CB8AC3E}">
        <p14:creationId xmlns:p14="http://schemas.microsoft.com/office/powerpoint/2010/main" val="3689473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08BAFB-D6C0-A93F-EA94-65BDDF2CC25E}"/>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6B79E879-0C51-93EB-957A-51C53EF3918C}"/>
              </a:ext>
            </a:extLst>
          </p:cNvPr>
          <p:cNvSpPr>
            <a:spLocks noGrp="1"/>
          </p:cNvSpPr>
          <p:nvPr>
            <p:ph type="title"/>
          </p:nvPr>
        </p:nvSpPr>
        <p:spPr/>
        <p:txBody>
          <a:bodyPr/>
          <a:lstStyle/>
          <a:p>
            <a:r>
              <a:rPr lang="en-US" dirty="0"/>
              <a:t>OpenAI - Pricing</a:t>
            </a:r>
          </a:p>
        </p:txBody>
      </p:sp>
      <p:pic>
        <p:nvPicPr>
          <p:cNvPr id="3" name="Picture 2">
            <a:extLst>
              <a:ext uri="{FF2B5EF4-FFF2-40B4-BE49-F238E27FC236}">
                <a16:creationId xmlns:a16="http://schemas.microsoft.com/office/drawing/2014/main" id="{A1CA0ED2-C604-D328-37B9-5E78F0344715}"/>
              </a:ext>
            </a:extLst>
          </p:cNvPr>
          <p:cNvPicPr>
            <a:picLocks noChangeAspect="1"/>
          </p:cNvPicPr>
          <p:nvPr/>
        </p:nvPicPr>
        <p:blipFill>
          <a:blip r:embed="rId3"/>
          <a:srcRect/>
          <a:stretch/>
        </p:blipFill>
        <p:spPr>
          <a:xfrm>
            <a:off x="1887709" y="1616806"/>
            <a:ext cx="8416582" cy="4518038"/>
          </a:xfrm>
          <a:prstGeom prst="rect">
            <a:avLst/>
          </a:prstGeom>
        </p:spPr>
      </p:pic>
    </p:spTree>
    <p:extLst>
      <p:ext uri="{BB962C8B-B14F-4D97-AF65-F5344CB8AC3E}">
        <p14:creationId xmlns:p14="http://schemas.microsoft.com/office/powerpoint/2010/main" val="152629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52FBCF-31BF-789F-1C12-3F558EB6E9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02DD70-BD9B-98CF-E56D-E3D2D110A291}"/>
              </a:ext>
            </a:extLst>
          </p:cNvPr>
          <p:cNvSpPr>
            <a:spLocks noGrp="1"/>
          </p:cNvSpPr>
          <p:nvPr>
            <p:ph type="title"/>
          </p:nvPr>
        </p:nvSpPr>
        <p:spPr>
          <a:xfrm>
            <a:off x="585216" y="1983212"/>
            <a:ext cx="9144000" cy="1551194"/>
          </a:xfrm>
        </p:spPr>
        <p:txBody>
          <a:bodyPr/>
          <a:lstStyle/>
          <a:p>
            <a:r>
              <a:rPr lang="en-US" dirty="0"/>
              <a:t>What is Azure </a:t>
            </a:r>
            <a:r>
              <a:rPr lang="en-US" dirty="0" err="1"/>
              <a:t>OpenAI</a:t>
            </a:r>
            <a:r>
              <a:rPr lang="en-US" dirty="0"/>
              <a:t>?</a:t>
            </a:r>
            <a:br>
              <a:rPr lang="en-US" dirty="0"/>
            </a:br>
            <a:br>
              <a:rPr lang="en-US" dirty="0"/>
            </a:br>
            <a:endParaRPr lang="en-US" dirty="0"/>
          </a:p>
        </p:txBody>
      </p:sp>
    </p:spTree>
    <p:extLst>
      <p:ext uri="{BB962C8B-B14F-4D97-AF65-F5344CB8AC3E}">
        <p14:creationId xmlns:p14="http://schemas.microsoft.com/office/powerpoint/2010/main" val="2992637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FA9311-E2C5-09CE-BB2D-19E084499667}"/>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74B904FF-BCB6-1C07-F1A6-94ADE7A3CEC9}"/>
              </a:ext>
            </a:extLst>
          </p:cNvPr>
          <p:cNvSpPr>
            <a:spLocks noGrp="1"/>
          </p:cNvSpPr>
          <p:nvPr>
            <p:ph type="title"/>
          </p:nvPr>
        </p:nvSpPr>
        <p:spPr/>
        <p:txBody>
          <a:bodyPr/>
          <a:lstStyle/>
          <a:p>
            <a:r>
              <a:rPr lang="en-US" dirty="0"/>
              <a:t>Overview of Azure OpenAI</a:t>
            </a:r>
          </a:p>
        </p:txBody>
      </p:sp>
      <p:pic>
        <p:nvPicPr>
          <p:cNvPr id="2050" name="Picture 2" descr="Cognitive Services and Applied AI are Now 'Azure AI Services' – Jamie  Maguire">
            <a:extLst>
              <a:ext uri="{FF2B5EF4-FFF2-40B4-BE49-F238E27FC236}">
                <a16:creationId xmlns:a16="http://schemas.microsoft.com/office/drawing/2014/main" id="{38278847-61C7-8FF7-8696-0857CACDBA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263" y="1774372"/>
            <a:ext cx="8920766" cy="2841171"/>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1C33E23C-FEBE-0412-599F-E8D53DC8587E}"/>
              </a:ext>
            </a:extLst>
          </p:cNvPr>
          <p:cNvSpPr/>
          <p:nvPr/>
        </p:nvSpPr>
        <p:spPr bwMode="auto">
          <a:xfrm>
            <a:off x="7649029" y="3429000"/>
            <a:ext cx="2061028" cy="1607457"/>
          </a:xfrm>
          <a:prstGeom prst="ellipse">
            <a:avLst/>
          </a:prstGeom>
          <a:noFill/>
          <a:ln w="28575">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noFill/>
              <a:ea typeface="Segoe UI" pitchFamily="34" charset="0"/>
              <a:cs typeface="Segoe UI" pitchFamily="34" charset="0"/>
            </a:endParaRPr>
          </a:p>
        </p:txBody>
      </p:sp>
    </p:spTree>
    <p:extLst>
      <p:ext uri="{BB962C8B-B14F-4D97-AF65-F5344CB8AC3E}">
        <p14:creationId xmlns:p14="http://schemas.microsoft.com/office/powerpoint/2010/main" val="3081978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2" descr="Mobile app - Free technology icons">
            <a:extLst>
              <a:ext uri="{FF2B5EF4-FFF2-40B4-BE49-F238E27FC236}">
                <a16:creationId xmlns:a16="http://schemas.microsoft.com/office/drawing/2014/main" id="{C94D5BB8-0C43-6D51-5E68-1FB71CEF73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116" y="2049236"/>
            <a:ext cx="2592614" cy="259261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nternet - Free signs icons">
            <a:extLst>
              <a:ext uri="{FF2B5EF4-FFF2-40B4-BE49-F238E27FC236}">
                <a16:creationId xmlns:a16="http://schemas.microsoft.com/office/drawing/2014/main" id="{0BD2A4BF-6F17-FD28-554D-4CE539B86B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29700" y="570593"/>
            <a:ext cx="1657350" cy="165735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Database - Free communications icons">
            <a:extLst>
              <a:ext uri="{FF2B5EF4-FFF2-40B4-BE49-F238E27FC236}">
                <a16:creationId xmlns:a16="http://schemas.microsoft.com/office/drawing/2014/main" id="{90C46B91-5E86-6C51-70B3-174FFC0A81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3481" y="5105400"/>
            <a:ext cx="1524000" cy="1524000"/>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App development - Free seo and web icons">
            <a:extLst>
              <a:ext uri="{FF2B5EF4-FFF2-40B4-BE49-F238E27FC236}">
                <a16:creationId xmlns:a16="http://schemas.microsoft.com/office/drawing/2014/main" id="{708DD53B-0DD4-D2CC-3C07-30CFA454643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11171" y="351970"/>
            <a:ext cx="1984829" cy="1984829"/>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Backend - Free computer icons">
            <a:extLst>
              <a:ext uri="{FF2B5EF4-FFF2-40B4-BE49-F238E27FC236}">
                <a16:creationId xmlns:a16="http://schemas.microsoft.com/office/drawing/2014/main" id="{014C0CCD-25C3-0884-5BCF-57B610D8C53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57864" y="4508500"/>
            <a:ext cx="1810657" cy="1810657"/>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Protection - Free security icons">
            <a:extLst>
              <a:ext uri="{FF2B5EF4-FFF2-40B4-BE49-F238E27FC236}">
                <a16:creationId xmlns:a16="http://schemas.microsoft.com/office/drawing/2014/main" id="{419E5939-BB1B-1E46-8A1A-0DE374A839F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029700" y="2908300"/>
            <a:ext cx="1657350" cy="16573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8096E1C-B599-775C-5579-6879D14CEC58}"/>
              </a:ext>
            </a:extLst>
          </p:cNvPr>
          <p:cNvSpPr txBox="1"/>
          <p:nvPr/>
        </p:nvSpPr>
        <p:spPr>
          <a:xfrm>
            <a:off x="4863193" y="2227943"/>
            <a:ext cx="1800066" cy="492443"/>
          </a:xfrm>
          <a:prstGeom prst="rect">
            <a:avLst/>
          </a:prstGeom>
          <a:noFill/>
        </p:spPr>
        <p:txBody>
          <a:bodyPr wrap="square" lIns="0" tIns="0" rIns="0" bIns="0" rtlCol="0">
            <a:spAutoFit/>
          </a:bodyPr>
          <a:lstStyle/>
          <a:p>
            <a:pPr algn="l"/>
            <a:r>
              <a:rPr lang="en-US" sz="1600" dirty="0"/>
              <a:t>Frontend (User Interface)</a:t>
            </a:r>
          </a:p>
        </p:txBody>
      </p:sp>
      <p:sp>
        <p:nvSpPr>
          <p:cNvPr id="4" name="TextBox 3">
            <a:extLst>
              <a:ext uri="{FF2B5EF4-FFF2-40B4-BE49-F238E27FC236}">
                <a16:creationId xmlns:a16="http://schemas.microsoft.com/office/drawing/2014/main" id="{5B19D6A4-5474-366E-3CB7-D67F54CDBDAA}"/>
              </a:ext>
            </a:extLst>
          </p:cNvPr>
          <p:cNvSpPr txBox="1"/>
          <p:nvPr/>
        </p:nvSpPr>
        <p:spPr>
          <a:xfrm>
            <a:off x="3963160" y="6319157"/>
            <a:ext cx="1800066" cy="492443"/>
          </a:xfrm>
          <a:prstGeom prst="rect">
            <a:avLst/>
          </a:prstGeom>
          <a:noFill/>
        </p:spPr>
        <p:txBody>
          <a:bodyPr wrap="square" lIns="0" tIns="0" rIns="0" bIns="0" rtlCol="0">
            <a:spAutoFit/>
          </a:bodyPr>
          <a:lstStyle/>
          <a:p>
            <a:pPr algn="l"/>
            <a:r>
              <a:rPr lang="en-US" sz="1600" dirty="0"/>
              <a:t>Backend Server</a:t>
            </a:r>
          </a:p>
          <a:p>
            <a:pPr algn="l"/>
            <a:endParaRPr lang="en-US" sz="1600" dirty="0"/>
          </a:p>
        </p:txBody>
      </p:sp>
      <p:sp>
        <p:nvSpPr>
          <p:cNvPr id="5" name="TextBox 4">
            <a:extLst>
              <a:ext uri="{FF2B5EF4-FFF2-40B4-BE49-F238E27FC236}">
                <a16:creationId xmlns:a16="http://schemas.microsoft.com/office/drawing/2014/main" id="{5286086B-EB4F-076B-F2B0-479E36714A26}"/>
              </a:ext>
            </a:extLst>
          </p:cNvPr>
          <p:cNvSpPr txBox="1"/>
          <p:nvPr/>
        </p:nvSpPr>
        <p:spPr>
          <a:xfrm>
            <a:off x="6663259" y="6442267"/>
            <a:ext cx="1800066" cy="246221"/>
          </a:xfrm>
          <a:prstGeom prst="rect">
            <a:avLst/>
          </a:prstGeom>
          <a:noFill/>
        </p:spPr>
        <p:txBody>
          <a:bodyPr wrap="square" lIns="0" tIns="0" rIns="0" bIns="0" rtlCol="0">
            <a:spAutoFit/>
          </a:bodyPr>
          <a:lstStyle/>
          <a:p>
            <a:pPr algn="l"/>
            <a:r>
              <a:rPr lang="en-US" sz="1600" dirty="0"/>
              <a:t>Database</a:t>
            </a:r>
          </a:p>
        </p:txBody>
      </p:sp>
      <p:sp>
        <p:nvSpPr>
          <p:cNvPr id="6" name="TextBox 5">
            <a:extLst>
              <a:ext uri="{FF2B5EF4-FFF2-40B4-BE49-F238E27FC236}">
                <a16:creationId xmlns:a16="http://schemas.microsoft.com/office/drawing/2014/main" id="{F5060AC6-7CB8-AB90-B90F-AADBF65B0AD5}"/>
              </a:ext>
            </a:extLst>
          </p:cNvPr>
          <p:cNvSpPr txBox="1"/>
          <p:nvPr/>
        </p:nvSpPr>
        <p:spPr>
          <a:xfrm>
            <a:off x="9029700" y="2270704"/>
            <a:ext cx="1800066" cy="246221"/>
          </a:xfrm>
          <a:prstGeom prst="rect">
            <a:avLst/>
          </a:prstGeom>
          <a:noFill/>
        </p:spPr>
        <p:txBody>
          <a:bodyPr wrap="square" lIns="0" tIns="0" rIns="0" bIns="0" rtlCol="0">
            <a:spAutoFit/>
          </a:bodyPr>
          <a:lstStyle/>
          <a:p>
            <a:pPr algn="l"/>
            <a:r>
              <a:rPr lang="en-US" sz="1600" dirty="0"/>
              <a:t>Internet</a:t>
            </a:r>
          </a:p>
        </p:txBody>
      </p:sp>
      <p:sp>
        <p:nvSpPr>
          <p:cNvPr id="7" name="TextBox 6">
            <a:extLst>
              <a:ext uri="{FF2B5EF4-FFF2-40B4-BE49-F238E27FC236}">
                <a16:creationId xmlns:a16="http://schemas.microsoft.com/office/drawing/2014/main" id="{F93FDDFE-830D-F147-F036-90DBC65B7FE8}"/>
              </a:ext>
            </a:extLst>
          </p:cNvPr>
          <p:cNvSpPr txBox="1"/>
          <p:nvPr/>
        </p:nvSpPr>
        <p:spPr>
          <a:xfrm>
            <a:off x="9357181" y="4612957"/>
            <a:ext cx="2181676" cy="492443"/>
          </a:xfrm>
          <a:prstGeom prst="rect">
            <a:avLst/>
          </a:prstGeom>
          <a:noFill/>
        </p:spPr>
        <p:txBody>
          <a:bodyPr wrap="square" lIns="0" tIns="0" rIns="0" bIns="0" rtlCol="0">
            <a:spAutoFit/>
          </a:bodyPr>
          <a:lstStyle/>
          <a:p>
            <a:pPr algn="l"/>
            <a:r>
              <a:rPr lang="en-US" sz="1600" dirty="0"/>
              <a:t>Security and Authentication</a:t>
            </a:r>
          </a:p>
        </p:txBody>
      </p:sp>
      <p:cxnSp>
        <p:nvCxnSpPr>
          <p:cNvPr id="11" name="Straight Arrow Connector 10">
            <a:extLst>
              <a:ext uri="{FF2B5EF4-FFF2-40B4-BE49-F238E27FC236}">
                <a16:creationId xmlns:a16="http://schemas.microsoft.com/office/drawing/2014/main" id="{3A2EEBB2-7682-42AC-611D-29DEBB4D75F8}"/>
              </a:ext>
            </a:extLst>
          </p:cNvPr>
          <p:cNvCxnSpPr/>
          <p:nvPr/>
        </p:nvCxnSpPr>
        <p:spPr>
          <a:xfrm>
            <a:off x="5471886" y="6168571"/>
            <a:ext cx="951595"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F2ACF17-576E-1757-D453-7C983C90EFB4}"/>
              </a:ext>
            </a:extLst>
          </p:cNvPr>
          <p:cNvCxnSpPr>
            <a:cxnSpLocks/>
          </p:cNvCxnSpPr>
          <p:nvPr/>
        </p:nvCxnSpPr>
        <p:spPr>
          <a:xfrm>
            <a:off x="2619216" y="4172857"/>
            <a:ext cx="1183527" cy="93254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4E4CF11-F78D-018A-0F0C-348818A2743B}"/>
              </a:ext>
            </a:extLst>
          </p:cNvPr>
          <p:cNvCxnSpPr>
            <a:cxnSpLocks/>
          </p:cNvCxnSpPr>
          <p:nvPr/>
        </p:nvCxnSpPr>
        <p:spPr>
          <a:xfrm flipV="1">
            <a:off x="3006269" y="1930400"/>
            <a:ext cx="1260931" cy="791029"/>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7" name="Right Bracket 16">
            <a:extLst>
              <a:ext uri="{FF2B5EF4-FFF2-40B4-BE49-F238E27FC236}">
                <a16:creationId xmlns:a16="http://schemas.microsoft.com/office/drawing/2014/main" id="{5814974E-C5AA-9F14-EEAA-49A771CB8183}"/>
              </a:ext>
            </a:extLst>
          </p:cNvPr>
          <p:cNvSpPr/>
          <p:nvPr/>
        </p:nvSpPr>
        <p:spPr>
          <a:xfrm rot="10640721">
            <a:off x="8316686" y="1567543"/>
            <a:ext cx="261257" cy="2409371"/>
          </a:xfrm>
          <a:prstGeom prst="rightBracket">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BAC310C4-425B-2D59-8F05-77DAD035A973}"/>
              </a:ext>
            </a:extLst>
          </p:cNvPr>
          <p:cNvCxnSpPr>
            <a:cxnSpLocks/>
          </p:cNvCxnSpPr>
          <p:nvPr/>
        </p:nvCxnSpPr>
        <p:spPr>
          <a:xfrm flipV="1">
            <a:off x="5653910" y="3212193"/>
            <a:ext cx="2460777" cy="1400764"/>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1AE6B5E-C1F7-6854-87B0-3B3CB03A8EF1}"/>
              </a:ext>
            </a:extLst>
          </p:cNvPr>
          <p:cNvCxnSpPr>
            <a:cxnSpLocks/>
            <a:stCxn id="3082" idx="3"/>
          </p:cNvCxnSpPr>
          <p:nvPr/>
        </p:nvCxnSpPr>
        <p:spPr>
          <a:xfrm>
            <a:off x="6096000" y="1344385"/>
            <a:ext cx="2018687" cy="1447063"/>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07756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8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8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08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07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08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1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9145F5-2AE3-801C-D38B-8B4815967CCA}"/>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8DAFA132-6727-2EAC-1075-4B75DA8FDBC4}"/>
              </a:ext>
            </a:extLst>
          </p:cNvPr>
          <p:cNvSpPr>
            <a:spLocks noGrp="1"/>
          </p:cNvSpPr>
          <p:nvPr>
            <p:ph type="title"/>
          </p:nvPr>
        </p:nvSpPr>
        <p:spPr/>
        <p:txBody>
          <a:bodyPr/>
          <a:lstStyle/>
          <a:p>
            <a:r>
              <a:rPr lang="en-US" dirty="0"/>
              <a:t>Customer Success Story - CarMax</a:t>
            </a:r>
          </a:p>
        </p:txBody>
      </p:sp>
      <p:pic>
        <p:nvPicPr>
          <p:cNvPr id="4100" name="Picture 4" descr="Selling a Car to CarMax: How the process works | FOX31 Denver">
            <a:extLst>
              <a:ext uri="{FF2B5EF4-FFF2-40B4-BE49-F238E27FC236}">
                <a16:creationId xmlns:a16="http://schemas.microsoft.com/office/drawing/2014/main" id="{47D9DF56-14E9-33AA-E52D-BAC0F9636C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263" y="2106802"/>
            <a:ext cx="4325914" cy="264439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2AD7C11-0A31-77DA-7AFD-50508C8857E7}"/>
              </a:ext>
            </a:extLst>
          </p:cNvPr>
          <p:cNvSpPr txBox="1"/>
          <p:nvPr/>
        </p:nvSpPr>
        <p:spPr>
          <a:xfrm flipH="1">
            <a:off x="6921791" y="2998113"/>
            <a:ext cx="4630057" cy="861774"/>
          </a:xfrm>
          <a:prstGeom prst="rect">
            <a:avLst/>
          </a:prstGeom>
          <a:noFill/>
        </p:spPr>
        <p:txBody>
          <a:bodyPr wrap="square" lIns="0" tIns="0" rIns="0" bIns="0" rtlCol="0">
            <a:spAutoFit/>
          </a:bodyPr>
          <a:lstStyle/>
          <a:p>
            <a:r>
              <a:rPr lang="en-CA" sz="2800" b="0" i="0" u="none" strike="noStrike" dirty="0">
                <a:effectLst/>
                <a:latin typeface="UICTFontTextStyleBody"/>
              </a:rPr>
              <a:t>Summarize all customer at Scale</a:t>
            </a:r>
            <a:endParaRPr lang="en-US" sz="2800" dirty="0" err="1">
              <a:gradFill>
                <a:gsLst>
                  <a:gs pos="2917">
                    <a:schemeClr val="tx1"/>
                  </a:gs>
                  <a:gs pos="30000">
                    <a:schemeClr val="tx1"/>
                  </a:gs>
                </a:gsLst>
                <a:lin ang="5400000" scaled="0"/>
              </a:gradFill>
            </a:endParaRPr>
          </a:p>
        </p:txBody>
      </p:sp>
      <p:cxnSp>
        <p:nvCxnSpPr>
          <p:cNvPr id="4" name="Straight Arrow Connector 3">
            <a:extLst>
              <a:ext uri="{FF2B5EF4-FFF2-40B4-BE49-F238E27FC236}">
                <a16:creationId xmlns:a16="http://schemas.microsoft.com/office/drawing/2014/main" id="{0941AF30-D8E2-9385-BC7A-18889CB7429F}"/>
              </a:ext>
            </a:extLst>
          </p:cNvPr>
          <p:cNvCxnSpPr>
            <a:stCxn id="4100" idx="3"/>
          </p:cNvCxnSpPr>
          <p:nvPr/>
        </p:nvCxnSpPr>
        <p:spPr>
          <a:xfrm>
            <a:off x="4914177" y="3429000"/>
            <a:ext cx="1834966" cy="0"/>
          </a:xfrm>
          <a:prstGeom prst="straightConnector1">
            <a:avLst/>
          </a:prstGeom>
          <a:ln w="19050">
            <a:solidFill>
              <a:srgbClr val="FF0000"/>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3794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2719DB-1208-6A72-D388-07C3A682C3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A90A34-296D-927E-F4C5-DD097CF538A9}"/>
              </a:ext>
            </a:extLst>
          </p:cNvPr>
          <p:cNvSpPr>
            <a:spLocks noGrp="1"/>
          </p:cNvSpPr>
          <p:nvPr>
            <p:ph type="title"/>
          </p:nvPr>
        </p:nvSpPr>
        <p:spPr/>
        <p:txBody>
          <a:bodyPr/>
          <a:lstStyle/>
          <a:p>
            <a:r>
              <a:rPr lang="en-US" dirty="0"/>
              <a:t>How to use Azure OpenAI</a:t>
            </a:r>
          </a:p>
        </p:txBody>
      </p:sp>
    </p:spTree>
    <p:extLst>
      <p:ext uri="{BB962C8B-B14F-4D97-AF65-F5344CB8AC3E}">
        <p14:creationId xmlns:p14="http://schemas.microsoft.com/office/powerpoint/2010/main" val="2326626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D959B9-D61C-7A42-44A7-4D8921444C91}"/>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9D6C1563-C54B-2229-6309-5BCEA2E7335F}"/>
              </a:ext>
            </a:extLst>
          </p:cNvPr>
          <p:cNvSpPr>
            <a:spLocks noGrp="1"/>
          </p:cNvSpPr>
          <p:nvPr>
            <p:ph type="title"/>
          </p:nvPr>
        </p:nvSpPr>
        <p:spPr/>
        <p:txBody>
          <a:bodyPr/>
          <a:lstStyle/>
          <a:p>
            <a:r>
              <a:rPr lang="en-US" dirty="0"/>
              <a:t>Getting Started with Azure OpenAI (JavaScript)</a:t>
            </a:r>
          </a:p>
        </p:txBody>
      </p:sp>
      <p:sp>
        <p:nvSpPr>
          <p:cNvPr id="6" name="Text Placeholder 5">
            <a:extLst>
              <a:ext uri="{FF2B5EF4-FFF2-40B4-BE49-F238E27FC236}">
                <a16:creationId xmlns:a16="http://schemas.microsoft.com/office/drawing/2014/main" id="{00920E0F-1F33-E1F8-3975-0366B998A8B0}"/>
              </a:ext>
            </a:extLst>
          </p:cNvPr>
          <p:cNvSpPr>
            <a:spLocks noGrp="1"/>
          </p:cNvSpPr>
          <p:nvPr>
            <p:ph type="body" sz="quarter" idx="4294967295"/>
          </p:nvPr>
        </p:nvSpPr>
        <p:spPr>
          <a:xfrm>
            <a:off x="584200" y="1435497"/>
            <a:ext cx="11018520" cy="1675587"/>
          </a:xfrm>
        </p:spPr>
        <p:txBody>
          <a:bodyPr/>
          <a:lstStyle/>
          <a:p>
            <a:pPr>
              <a:lnSpc>
                <a:spcPct val="200000"/>
              </a:lnSpc>
            </a:pPr>
            <a:r>
              <a:rPr lang="en-US" dirty="0"/>
              <a:t>Setting up an Azure account</a:t>
            </a:r>
          </a:p>
          <a:p>
            <a:pPr>
              <a:lnSpc>
                <a:spcPct val="200000"/>
              </a:lnSpc>
            </a:pPr>
            <a:r>
              <a:rPr lang="en-US" dirty="0"/>
              <a:t>Accessing OpenAI services</a:t>
            </a:r>
          </a:p>
        </p:txBody>
      </p:sp>
    </p:spTree>
    <p:extLst>
      <p:ext uri="{BB962C8B-B14F-4D97-AF65-F5344CB8AC3E}">
        <p14:creationId xmlns:p14="http://schemas.microsoft.com/office/powerpoint/2010/main" val="1431821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Topics</a:t>
            </a:r>
          </a:p>
        </p:txBody>
      </p:sp>
      <p:sp>
        <p:nvSpPr>
          <p:cNvPr id="6" name="Text Placeholder 5"/>
          <p:cNvSpPr>
            <a:spLocks noGrp="1"/>
          </p:cNvSpPr>
          <p:nvPr>
            <p:ph type="body" sz="quarter" idx="4294967295"/>
          </p:nvPr>
        </p:nvSpPr>
        <p:spPr>
          <a:xfrm>
            <a:off x="584200" y="1435497"/>
            <a:ext cx="11018520" cy="4519442"/>
          </a:xfrm>
        </p:spPr>
        <p:txBody>
          <a:bodyPr/>
          <a:lstStyle/>
          <a:p>
            <a:pPr>
              <a:lnSpc>
                <a:spcPct val="200000"/>
              </a:lnSpc>
            </a:pPr>
            <a:r>
              <a:rPr lang="en-US" dirty="0"/>
              <a:t>What is Generative AI?</a:t>
            </a:r>
          </a:p>
          <a:p>
            <a:pPr>
              <a:lnSpc>
                <a:spcPct val="200000"/>
              </a:lnSpc>
            </a:pPr>
            <a:r>
              <a:rPr lang="en-US" dirty="0"/>
              <a:t>What is Prompt Engineering?</a:t>
            </a:r>
          </a:p>
          <a:p>
            <a:pPr>
              <a:lnSpc>
                <a:spcPct val="200000"/>
              </a:lnSpc>
            </a:pPr>
            <a:r>
              <a:rPr lang="en-US" dirty="0"/>
              <a:t>What are Tokens?</a:t>
            </a:r>
          </a:p>
          <a:p>
            <a:pPr>
              <a:lnSpc>
                <a:spcPct val="200000"/>
              </a:lnSpc>
            </a:pPr>
            <a:r>
              <a:rPr lang="en-US" dirty="0"/>
              <a:t>What is Azure OpenAI?</a:t>
            </a:r>
          </a:p>
          <a:p>
            <a:pPr>
              <a:lnSpc>
                <a:spcPct val="200000"/>
              </a:lnSpc>
            </a:pPr>
            <a:r>
              <a:rPr lang="en-US" dirty="0"/>
              <a:t>How to use Azure OpenAI</a:t>
            </a:r>
          </a:p>
        </p:txBody>
      </p:sp>
    </p:spTree>
    <p:extLst>
      <p:ext uri="{BB962C8B-B14F-4D97-AF65-F5344CB8AC3E}">
        <p14:creationId xmlns:p14="http://schemas.microsoft.com/office/powerpoint/2010/main" val="1369338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36DBFB-D4A7-5D6C-9380-0DF0833A7CBE}"/>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C78628D0-7D11-4AE2-2AEE-652397B68BB3}"/>
              </a:ext>
            </a:extLst>
          </p:cNvPr>
          <p:cNvSpPr>
            <a:spLocks noGrp="1"/>
          </p:cNvSpPr>
          <p:nvPr>
            <p:ph type="title"/>
          </p:nvPr>
        </p:nvSpPr>
        <p:spPr/>
        <p:txBody>
          <a:bodyPr/>
          <a:lstStyle/>
          <a:p>
            <a:r>
              <a:rPr lang="en-US" dirty="0"/>
              <a:t>Retrieve All Credentials</a:t>
            </a:r>
          </a:p>
        </p:txBody>
      </p:sp>
      <p:pic>
        <p:nvPicPr>
          <p:cNvPr id="4" name="Picture 3">
            <a:extLst>
              <a:ext uri="{FF2B5EF4-FFF2-40B4-BE49-F238E27FC236}">
                <a16:creationId xmlns:a16="http://schemas.microsoft.com/office/drawing/2014/main" id="{53FA8C7E-55CB-1A7D-78BE-6AF24C193365}"/>
              </a:ext>
            </a:extLst>
          </p:cNvPr>
          <p:cNvPicPr>
            <a:picLocks noChangeAspect="1"/>
          </p:cNvPicPr>
          <p:nvPr/>
        </p:nvPicPr>
        <p:blipFill>
          <a:blip r:embed="rId3"/>
          <a:stretch>
            <a:fillRect/>
          </a:stretch>
        </p:blipFill>
        <p:spPr>
          <a:xfrm>
            <a:off x="1887709" y="1350850"/>
            <a:ext cx="8416582" cy="5049950"/>
          </a:xfrm>
          <a:prstGeom prst="rect">
            <a:avLst/>
          </a:prstGeom>
        </p:spPr>
      </p:pic>
    </p:spTree>
    <p:extLst>
      <p:ext uri="{BB962C8B-B14F-4D97-AF65-F5344CB8AC3E}">
        <p14:creationId xmlns:p14="http://schemas.microsoft.com/office/powerpoint/2010/main" val="4294258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8702B1-8536-1BB4-E25F-B0CBCE4A9391}"/>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3EF216CF-C1D5-9031-A995-CE36CB678458}"/>
              </a:ext>
            </a:extLst>
          </p:cNvPr>
          <p:cNvSpPr>
            <a:spLocks noGrp="1"/>
          </p:cNvSpPr>
          <p:nvPr>
            <p:ph type="title"/>
          </p:nvPr>
        </p:nvSpPr>
        <p:spPr/>
        <p:txBody>
          <a:bodyPr/>
          <a:lstStyle/>
          <a:p>
            <a:r>
              <a:rPr lang="en-US" dirty="0"/>
              <a:t>Create Your OpenAI Model</a:t>
            </a:r>
          </a:p>
        </p:txBody>
      </p:sp>
      <p:sp>
        <p:nvSpPr>
          <p:cNvPr id="6" name="Text Placeholder 5">
            <a:extLst>
              <a:ext uri="{FF2B5EF4-FFF2-40B4-BE49-F238E27FC236}">
                <a16:creationId xmlns:a16="http://schemas.microsoft.com/office/drawing/2014/main" id="{68247C94-3F65-BFDD-6443-12FA1F83892E}"/>
              </a:ext>
            </a:extLst>
          </p:cNvPr>
          <p:cNvSpPr>
            <a:spLocks noGrp="1"/>
          </p:cNvSpPr>
          <p:nvPr>
            <p:ph type="body" sz="quarter" idx="4294967295"/>
          </p:nvPr>
        </p:nvSpPr>
        <p:spPr>
          <a:xfrm>
            <a:off x="584200" y="1435497"/>
            <a:ext cx="11018520" cy="2623539"/>
          </a:xfrm>
        </p:spPr>
        <p:txBody>
          <a:bodyPr/>
          <a:lstStyle/>
          <a:p>
            <a:pPr>
              <a:lnSpc>
                <a:spcPct val="200000"/>
              </a:lnSpc>
            </a:pPr>
            <a:r>
              <a:rPr lang="en-US" dirty="0"/>
              <a:t>Select a model</a:t>
            </a:r>
          </a:p>
          <a:p>
            <a:pPr>
              <a:lnSpc>
                <a:spcPct val="200000"/>
              </a:lnSpc>
            </a:pPr>
            <a:r>
              <a:rPr lang="en-US" dirty="0"/>
              <a:t>Select a model version</a:t>
            </a:r>
          </a:p>
          <a:p>
            <a:pPr>
              <a:lnSpc>
                <a:spcPct val="200000"/>
              </a:lnSpc>
            </a:pPr>
            <a:r>
              <a:rPr lang="en-US" dirty="0"/>
              <a:t>Give the model a name</a:t>
            </a:r>
          </a:p>
        </p:txBody>
      </p:sp>
      <p:pic>
        <p:nvPicPr>
          <p:cNvPr id="2" name="Picture 1">
            <a:extLst>
              <a:ext uri="{FF2B5EF4-FFF2-40B4-BE49-F238E27FC236}">
                <a16:creationId xmlns:a16="http://schemas.microsoft.com/office/drawing/2014/main" id="{91768706-78BD-9512-5C6B-48D877E7E06F}"/>
              </a:ext>
            </a:extLst>
          </p:cNvPr>
          <p:cNvPicPr>
            <a:picLocks noChangeAspect="1"/>
          </p:cNvPicPr>
          <p:nvPr/>
        </p:nvPicPr>
        <p:blipFill>
          <a:blip r:embed="rId3"/>
          <a:srcRect/>
          <a:stretch/>
        </p:blipFill>
        <p:spPr>
          <a:xfrm>
            <a:off x="6407278" y="1435497"/>
            <a:ext cx="5195442" cy="4243053"/>
          </a:xfrm>
          <a:prstGeom prst="rect">
            <a:avLst/>
          </a:prstGeom>
        </p:spPr>
      </p:pic>
    </p:spTree>
    <p:extLst>
      <p:ext uri="{BB962C8B-B14F-4D97-AF65-F5344CB8AC3E}">
        <p14:creationId xmlns:p14="http://schemas.microsoft.com/office/powerpoint/2010/main" val="3112462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AF4770-031D-FC8F-34C1-158868F7F24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338D809-928D-4D06-6768-807188E3B56E}"/>
              </a:ext>
            </a:extLst>
          </p:cNvPr>
          <p:cNvSpPr>
            <a:spLocks noGrp="1"/>
          </p:cNvSpPr>
          <p:nvPr>
            <p:ph type="title"/>
          </p:nvPr>
        </p:nvSpPr>
        <p:spPr/>
        <p:txBody>
          <a:bodyPr/>
          <a:lstStyle/>
          <a:p>
            <a:r>
              <a:rPr lang="en-US" dirty="0"/>
              <a:t>Install Dependencies</a:t>
            </a:r>
          </a:p>
        </p:txBody>
      </p:sp>
      <p:sp>
        <p:nvSpPr>
          <p:cNvPr id="5" name="Text Placeholder 4">
            <a:extLst>
              <a:ext uri="{FF2B5EF4-FFF2-40B4-BE49-F238E27FC236}">
                <a16:creationId xmlns:a16="http://schemas.microsoft.com/office/drawing/2014/main" id="{5CCFD3CA-2BB2-138C-E5AD-7B44D8FAE1B4}"/>
              </a:ext>
            </a:extLst>
          </p:cNvPr>
          <p:cNvSpPr>
            <a:spLocks noGrp="1"/>
          </p:cNvSpPr>
          <p:nvPr>
            <p:ph type="body" sz="quarter" idx="10"/>
          </p:nvPr>
        </p:nvSpPr>
        <p:spPr>
          <a:xfrm>
            <a:off x="588263" y="1436688"/>
            <a:ext cx="11018520" cy="947952"/>
          </a:xfrm>
        </p:spPr>
        <p:txBody>
          <a:bodyPr/>
          <a:lstStyle/>
          <a:p>
            <a:r>
              <a:rPr lang="en-US" dirty="0" err="1"/>
              <a:t>npm</a:t>
            </a:r>
            <a:r>
              <a:rPr lang="en-US" dirty="0"/>
              <a:t> install </a:t>
            </a:r>
            <a:r>
              <a:rPr lang="en-US" dirty="0" err="1"/>
              <a:t>openai</a:t>
            </a:r>
            <a:endParaRPr lang="en-US" dirty="0"/>
          </a:p>
          <a:p>
            <a:r>
              <a:rPr lang="en-US" dirty="0" err="1"/>
              <a:t>npm</a:t>
            </a:r>
            <a:r>
              <a:rPr lang="en-US" dirty="0"/>
              <a:t> install @azure/openai</a:t>
            </a:r>
          </a:p>
        </p:txBody>
      </p:sp>
    </p:spTree>
    <p:extLst>
      <p:ext uri="{BB962C8B-B14F-4D97-AF65-F5344CB8AC3E}">
        <p14:creationId xmlns:p14="http://schemas.microsoft.com/office/powerpoint/2010/main" val="3451693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C73AC-ECBA-B5F1-D8CF-3B0AE7ABBF99}"/>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20CC676-A918-B384-9FD3-FAFEBE2D4FAC}"/>
              </a:ext>
            </a:extLst>
          </p:cNvPr>
          <p:cNvSpPr>
            <a:spLocks noGrp="1"/>
          </p:cNvSpPr>
          <p:nvPr>
            <p:ph type="title"/>
          </p:nvPr>
        </p:nvSpPr>
        <p:spPr/>
        <p:txBody>
          <a:bodyPr/>
          <a:lstStyle/>
          <a:p>
            <a:r>
              <a:rPr lang="en-US" dirty="0"/>
              <a:t>Import and Setup</a:t>
            </a:r>
          </a:p>
        </p:txBody>
      </p:sp>
      <p:sp>
        <p:nvSpPr>
          <p:cNvPr id="5" name="Text Placeholder 4">
            <a:extLst>
              <a:ext uri="{FF2B5EF4-FFF2-40B4-BE49-F238E27FC236}">
                <a16:creationId xmlns:a16="http://schemas.microsoft.com/office/drawing/2014/main" id="{433A5194-EFAC-42E8-F70D-FE052C462C0E}"/>
              </a:ext>
            </a:extLst>
          </p:cNvPr>
          <p:cNvSpPr>
            <a:spLocks noGrp="1"/>
          </p:cNvSpPr>
          <p:nvPr>
            <p:ph type="body" sz="quarter" idx="10"/>
          </p:nvPr>
        </p:nvSpPr>
        <p:spPr>
          <a:xfrm>
            <a:off x="588263" y="1436688"/>
            <a:ext cx="11018520" cy="4050340"/>
          </a:xfrm>
        </p:spPr>
        <p:txBody>
          <a:bodyPr/>
          <a:lstStyle/>
          <a:p>
            <a:r>
              <a:rPr lang="en-US" b="0" dirty="0">
                <a:solidFill>
                  <a:srgbClr val="569CD6"/>
                </a:solidFill>
                <a:effectLst/>
                <a:latin typeface="Consolas" panose="020B0609020204030204" pitchFamily="49" charset="0"/>
              </a:rPr>
              <a:t>const OpenAI </a:t>
            </a:r>
            <a:r>
              <a:rPr lang="en-US" b="0" dirty="0">
                <a:solidFill>
                  <a:srgbClr val="D4D4D4"/>
                </a:solidFill>
                <a:effectLst/>
                <a:latin typeface="Consolas" panose="020B0609020204030204" pitchFamily="49" charset="0"/>
              </a:rPr>
              <a:t>= </a:t>
            </a:r>
            <a:r>
              <a:rPr lang="en-US" b="0" dirty="0">
                <a:solidFill>
                  <a:srgbClr val="DCDCAA"/>
                </a:solidFill>
                <a:effectLst/>
                <a:latin typeface="Consolas" panose="020B0609020204030204" pitchFamily="49" charset="0"/>
              </a:rPr>
              <a:t>require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"@azure/</a:t>
            </a:r>
            <a:r>
              <a:rPr lang="en-US" b="0" dirty="0" err="1">
                <a:solidFill>
                  <a:srgbClr val="CE9178"/>
                </a:solidFill>
                <a:effectLst/>
                <a:latin typeface="Consolas" panose="020B0609020204030204" pitchFamily="49" charset="0"/>
              </a:rPr>
              <a:t>openai</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endParaRPr lang="en-US" b="0" dirty="0">
              <a:solidFill>
                <a:srgbClr val="569CD6"/>
              </a:solidFill>
              <a:effectLst/>
              <a:latin typeface="Consolas" panose="020B0609020204030204" pitchFamily="49" charset="0"/>
            </a:endParaRPr>
          </a:p>
          <a:p>
            <a:r>
              <a:rPr lang="en-US" b="0" dirty="0">
                <a:solidFill>
                  <a:srgbClr val="569CD6"/>
                </a:solidFill>
                <a:effectLst/>
                <a:latin typeface="Consolas" panose="020B0609020204030204" pitchFamily="49" charset="0"/>
              </a:rPr>
              <a:t>const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OpenAIClient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AzureKeyCredential</a:t>
            </a:r>
            <a:r>
              <a:rPr lang="en-US" b="0" dirty="0">
                <a:solidFill>
                  <a:srgbClr val="D4D4D4"/>
                </a:solidFill>
                <a:effectLst/>
                <a:latin typeface="Consolas" panose="020B0609020204030204" pitchFamily="49" charset="0"/>
              </a:rPr>
              <a:t>} = </a:t>
            </a:r>
            <a:r>
              <a:rPr lang="en-US" b="0" dirty="0">
                <a:solidFill>
                  <a:srgbClr val="569CD6"/>
                </a:solidFill>
                <a:effectLst/>
                <a:latin typeface="Consolas" panose="020B0609020204030204" pitchFamily="49" charset="0"/>
              </a:rPr>
              <a:t>OpenAI</a:t>
            </a:r>
            <a:r>
              <a:rPr lang="en-US" b="0" dirty="0">
                <a:solidFill>
                  <a:srgbClr val="D4D4D4"/>
                </a:solidFill>
                <a:effectLst/>
                <a:latin typeface="Consolas" panose="020B0609020204030204" pitchFamily="49" charset="0"/>
              </a:rPr>
              <a:t>;</a:t>
            </a:r>
            <a:endParaRPr lang="en-US" b="0" dirty="0">
              <a:solidFill>
                <a:srgbClr val="569CD6"/>
              </a:solidFill>
              <a:effectLst/>
              <a:latin typeface="Consolas" panose="020B0609020204030204" pitchFamily="49" charset="0"/>
            </a:endParaRPr>
          </a:p>
          <a:p>
            <a:endParaRPr lang="en-US" dirty="0">
              <a:solidFill>
                <a:srgbClr val="D4D4D4"/>
              </a:solidFill>
            </a:endParaRPr>
          </a:p>
          <a:p>
            <a:r>
              <a:rPr lang="en-US" b="0" dirty="0">
                <a:solidFill>
                  <a:srgbClr val="569CD6"/>
                </a:solidFill>
                <a:effectLst/>
                <a:latin typeface="Consolas" panose="020B0609020204030204" pitchFamily="49" charset="0"/>
              </a:rPr>
              <a:t>const</a:t>
            </a:r>
            <a:r>
              <a:rPr lang="en-US" b="0" dirty="0">
                <a:solidFill>
                  <a:srgbClr val="D4D4D4"/>
                </a:solidFill>
                <a:effectLst/>
                <a:latin typeface="Consolas" panose="020B0609020204030204" pitchFamily="49" charset="0"/>
              </a:rPr>
              <a:t> </a:t>
            </a:r>
            <a:r>
              <a:rPr lang="en-US" b="0" dirty="0">
                <a:solidFill>
                  <a:srgbClr val="4FC1FF"/>
                </a:solidFill>
                <a:effectLst/>
                <a:latin typeface="Consolas" panose="020B0609020204030204" pitchFamily="49" charset="0"/>
              </a:rPr>
              <a:t>client</a:t>
            </a:r>
            <a:r>
              <a:rPr lang="en-US" b="0" dirty="0">
                <a:solidFill>
                  <a:srgbClr val="D4D4D4"/>
                </a:solidFill>
                <a:effectLst/>
                <a:latin typeface="Consolas" panose="020B0609020204030204" pitchFamily="49" charset="0"/>
              </a:rPr>
              <a:t> = </a:t>
            </a:r>
            <a:r>
              <a:rPr lang="en-US" b="0" dirty="0">
                <a:solidFill>
                  <a:srgbClr val="569CD6"/>
                </a:solidFill>
                <a:effectLst/>
                <a:latin typeface="Consolas" panose="020B0609020204030204" pitchFamily="49" charset="0"/>
              </a:rPr>
              <a:t>new</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OpenAIClient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4FC1FF"/>
                </a:solidFill>
                <a:effectLst/>
                <a:latin typeface="Consolas" panose="020B0609020204030204" pitchFamily="49" charset="0"/>
              </a:rPr>
              <a:t>AZURE_OPENAI_ENDPOINT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new</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AzureKeyCredential</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AZURE_OPENAI_KEY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a:t>
            </a:r>
          </a:p>
          <a:p>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107031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DFE02A-5AC4-25CD-211B-F717FC127AA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8AC1BE0B-DEA9-B334-92AB-FAD806108B3D}"/>
              </a:ext>
            </a:extLst>
          </p:cNvPr>
          <p:cNvSpPr>
            <a:spLocks noGrp="1"/>
          </p:cNvSpPr>
          <p:nvPr>
            <p:ph type="title"/>
          </p:nvPr>
        </p:nvSpPr>
        <p:spPr/>
        <p:txBody>
          <a:bodyPr/>
          <a:lstStyle/>
          <a:p>
            <a:r>
              <a:rPr lang="en-US" dirty="0"/>
              <a:t>Import and Setup</a:t>
            </a:r>
          </a:p>
        </p:txBody>
      </p:sp>
      <p:sp>
        <p:nvSpPr>
          <p:cNvPr id="5" name="Text Placeholder 4">
            <a:extLst>
              <a:ext uri="{FF2B5EF4-FFF2-40B4-BE49-F238E27FC236}">
                <a16:creationId xmlns:a16="http://schemas.microsoft.com/office/drawing/2014/main" id="{D3ADC4F7-213C-0A41-F513-44F43C6FA233}"/>
              </a:ext>
            </a:extLst>
          </p:cNvPr>
          <p:cNvSpPr>
            <a:spLocks noGrp="1"/>
          </p:cNvSpPr>
          <p:nvPr>
            <p:ph type="body" sz="quarter" idx="10"/>
          </p:nvPr>
        </p:nvSpPr>
        <p:spPr>
          <a:xfrm>
            <a:off x="588263" y="1436688"/>
            <a:ext cx="11018520" cy="5084469"/>
          </a:xfrm>
        </p:spPr>
        <p:txBody>
          <a:bodyPr/>
          <a:lstStyle/>
          <a:p>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const</a:t>
            </a:r>
            <a:r>
              <a:rPr lang="en-US" b="0" dirty="0">
                <a:solidFill>
                  <a:srgbClr val="D4D4D4"/>
                </a:solidFill>
                <a:effectLst/>
                <a:latin typeface="Consolas" panose="020B0609020204030204" pitchFamily="49" charset="0"/>
              </a:rPr>
              <a:t> </a:t>
            </a:r>
            <a:r>
              <a:rPr lang="en-US" b="0" dirty="0">
                <a:solidFill>
                  <a:srgbClr val="4FC1FF"/>
                </a:solidFill>
                <a:effectLst/>
                <a:latin typeface="Consolas" panose="020B0609020204030204" pitchFamily="49" charset="0"/>
              </a:rPr>
              <a:t>prompts</a:t>
            </a:r>
            <a:r>
              <a:rPr lang="en-US" b="0" dirty="0">
                <a:solidFill>
                  <a:srgbClr val="D4D4D4"/>
                </a:solidFill>
                <a:effectLst/>
                <a:latin typeface="Consolas" panose="020B0609020204030204" pitchFamily="49" charset="0"/>
              </a:rPr>
              <a:t> = [</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role: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"system"</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content:</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system_prompt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role: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"user"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content:</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user_prompt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2907647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A37C7-0330-3FE1-9961-D72CFC321A9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4882D5A-F0FC-BA75-F881-B719F72523E6}"/>
              </a:ext>
            </a:extLst>
          </p:cNvPr>
          <p:cNvSpPr>
            <a:spLocks noGrp="1"/>
          </p:cNvSpPr>
          <p:nvPr>
            <p:ph type="title"/>
          </p:nvPr>
        </p:nvSpPr>
        <p:spPr/>
        <p:txBody>
          <a:bodyPr/>
          <a:lstStyle/>
          <a:p>
            <a:r>
              <a:rPr lang="en-US" dirty="0"/>
              <a:t>Import and Setup</a:t>
            </a:r>
          </a:p>
        </p:txBody>
      </p:sp>
      <p:sp>
        <p:nvSpPr>
          <p:cNvPr id="5" name="Text Placeholder 4">
            <a:extLst>
              <a:ext uri="{FF2B5EF4-FFF2-40B4-BE49-F238E27FC236}">
                <a16:creationId xmlns:a16="http://schemas.microsoft.com/office/drawing/2014/main" id="{F50A79FC-4A6A-A73A-CCDC-3753DB2E40E7}"/>
              </a:ext>
            </a:extLst>
          </p:cNvPr>
          <p:cNvSpPr>
            <a:spLocks noGrp="1"/>
          </p:cNvSpPr>
          <p:nvPr>
            <p:ph type="body" sz="quarter" idx="10"/>
          </p:nvPr>
        </p:nvSpPr>
        <p:spPr>
          <a:xfrm>
            <a:off x="588263" y="1436688"/>
            <a:ext cx="11018520" cy="4998291"/>
          </a:xfrm>
        </p:spPr>
        <p:txBody>
          <a:bodyPr/>
          <a:lstStyle/>
          <a:p>
            <a:r>
              <a:rPr lang="en-US" b="0" dirty="0">
                <a:solidFill>
                  <a:srgbClr val="6A9955"/>
                </a:solidFill>
                <a:effectLst/>
                <a:latin typeface="Consolas" panose="020B0609020204030204" pitchFamily="49" charset="0"/>
              </a:rPr>
              <a:t>// What you named your model in Azure OpenAI Studio</a:t>
            </a:r>
            <a:endParaRPr lang="en-US" b="0" dirty="0">
              <a:solidFill>
                <a:srgbClr val="569CD6"/>
              </a:solidFill>
              <a:effectLst/>
              <a:latin typeface="Consolas" panose="020B0609020204030204" pitchFamily="49" charset="0"/>
            </a:endParaRPr>
          </a:p>
          <a:p>
            <a:r>
              <a:rPr lang="en-US" b="0" dirty="0">
                <a:solidFill>
                  <a:srgbClr val="569CD6"/>
                </a:solidFill>
                <a:effectLst/>
                <a:latin typeface="Consolas" panose="020B0609020204030204" pitchFamily="49" charset="0"/>
              </a:rPr>
              <a:t>const</a:t>
            </a:r>
            <a:r>
              <a:rPr lang="en-US" b="0" dirty="0">
                <a:solidFill>
                  <a:srgbClr val="D4D4D4"/>
                </a:solidFill>
                <a:effectLst/>
                <a:latin typeface="Consolas" panose="020B0609020204030204" pitchFamily="49" charset="0"/>
              </a:rPr>
              <a:t> </a:t>
            </a:r>
            <a:r>
              <a:rPr lang="en-US" b="0" dirty="0" err="1">
                <a:solidFill>
                  <a:srgbClr val="4FC1FF"/>
                </a:solidFill>
                <a:effectLst/>
                <a:latin typeface="Consolas" panose="020B0609020204030204" pitchFamily="49" charset="0"/>
              </a:rPr>
              <a:t>deploymentName</a:t>
            </a:r>
            <a:r>
              <a:rPr lang="en-US" b="0" dirty="0">
                <a:solidFill>
                  <a:srgbClr val="D4D4D4"/>
                </a:solidFill>
                <a:effectLst/>
                <a:latin typeface="Consolas" panose="020B0609020204030204" pitchFamily="49" charset="0"/>
              </a:rPr>
              <a:t> = </a:t>
            </a:r>
            <a:r>
              <a:rPr lang="en-US" b="0" dirty="0">
                <a:solidFill>
                  <a:srgbClr val="4FC1FF"/>
                </a:solidFill>
                <a:effectLst/>
                <a:latin typeface="Consolas" panose="020B0609020204030204" pitchFamily="49" charset="0"/>
              </a:rPr>
              <a:t>OPENAI_DEPLOYMENT_NAME</a:t>
            </a:r>
            <a:r>
              <a:rPr lang="en-US" b="0" dirty="0">
                <a:solidFill>
                  <a:srgbClr val="D4D4D4"/>
                </a:solidFill>
                <a:effectLst/>
                <a:latin typeface="Consolas" panose="020B0609020204030204" pitchFamily="49" charset="0"/>
              </a:rPr>
              <a:t>;</a:t>
            </a:r>
          </a:p>
          <a:p>
            <a:r>
              <a:rPr lang="en-US" b="0" dirty="0">
                <a:solidFill>
                  <a:srgbClr val="6A9955"/>
                </a:solidFill>
                <a:effectLst/>
                <a:latin typeface="Consolas" panose="020B0609020204030204" pitchFamily="49" charset="0"/>
              </a:rPr>
              <a:t>// Communicate with the model</a:t>
            </a:r>
            <a:br>
              <a:rPr lang="en-US" b="0" dirty="0">
                <a:solidFill>
                  <a:srgbClr val="D4D4D4"/>
                </a:solidFill>
                <a:effectLst/>
                <a:latin typeface="Consolas" panose="020B0609020204030204" pitchFamily="49" charset="0"/>
              </a:rPr>
            </a:br>
            <a:r>
              <a:rPr lang="en-US" b="0" dirty="0">
                <a:solidFill>
                  <a:srgbClr val="569CD6"/>
                </a:solidFill>
                <a:effectLst/>
                <a:latin typeface="Consolas" panose="020B0609020204030204" pitchFamily="49" charset="0"/>
              </a:rPr>
              <a:t>const</a:t>
            </a:r>
            <a:r>
              <a:rPr lang="en-US" b="0" dirty="0">
                <a:solidFill>
                  <a:srgbClr val="D4D4D4"/>
                </a:solidFill>
                <a:effectLst/>
                <a:latin typeface="Consolas" panose="020B0609020204030204" pitchFamily="49" charset="0"/>
              </a:rPr>
              <a:t> </a:t>
            </a:r>
            <a:r>
              <a:rPr lang="en-US" b="0" dirty="0">
                <a:solidFill>
                  <a:srgbClr val="4FC1FF"/>
                </a:solidFill>
                <a:effectLst/>
                <a:latin typeface="Consolas" panose="020B0609020204030204" pitchFamily="49" charset="0"/>
              </a:rPr>
              <a:t>result</a:t>
            </a:r>
            <a:r>
              <a:rPr lang="en-US" b="0" dirty="0">
                <a:solidFill>
                  <a:srgbClr val="D4D4D4"/>
                </a:solidFill>
                <a:effectLst/>
                <a:latin typeface="Consolas" panose="020B0609020204030204" pitchFamily="49" charset="0"/>
              </a:rPr>
              <a:t> = </a:t>
            </a:r>
            <a:r>
              <a:rPr lang="en-US" b="0" dirty="0">
                <a:solidFill>
                  <a:srgbClr val="C586C0"/>
                </a:solidFill>
                <a:effectLst/>
                <a:latin typeface="Consolas" panose="020B0609020204030204" pitchFamily="49" charset="0"/>
              </a:rPr>
              <a:t>await</a:t>
            </a:r>
            <a:r>
              <a:rPr lang="en-US" b="0" dirty="0">
                <a:solidFill>
                  <a:srgbClr val="D4D4D4"/>
                </a:solidFill>
                <a:effectLst/>
                <a:latin typeface="Consolas" panose="020B0609020204030204" pitchFamily="49" charset="0"/>
              </a:rPr>
              <a:t> </a:t>
            </a:r>
            <a:r>
              <a:rPr lang="en-US" b="0" dirty="0" err="1">
                <a:solidFill>
                  <a:srgbClr val="4FC1FF"/>
                </a:solidFill>
                <a:effectLst/>
                <a:latin typeface="Consolas" panose="020B0609020204030204" pitchFamily="49" charset="0"/>
              </a:rPr>
              <a:t>client</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getChatCompletions</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                    </a:t>
            </a:r>
            <a:r>
              <a:rPr lang="en-US" b="0" dirty="0" err="1">
                <a:solidFill>
                  <a:srgbClr val="4FC1FF"/>
                </a:solidFill>
                <a:effectLst/>
                <a:latin typeface="Consolas" panose="020B0609020204030204" pitchFamily="49" charset="0"/>
              </a:rPr>
              <a:t>deploymentName</a:t>
            </a:r>
            <a:r>
              <a:rPr lang="en-US" b="0" dirty="0">
                <a:solidFill>
                  <a:srgbClr val="D4D4D4"/>
                </a:solidFill>
                <a:effectLst/>
                <a:latin typeface="Consolas" panose="020B0609020204030204" pitchFamily="49" charset="0"/>
              </a:rPr>
              <a:t>, </a:t>
            </a:r>
            <a:r>
              <a:rPr lang="en-US" b="0" dirty="0">
                <a:solidFill>
                  <a:srgbClr val="4FC1FF"/>
                </a:solidFill>
                <a:effectLst/>
                <a:latin typeface="Consolas" panose="020B0609020204030204" pitchFamily="49" charset="0"/>
              </a:rPr>
              <a:t>prompts</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maxTokens</a:t>
            </a:r>
            <a:r>
              <a:rPr lang="en-US" b="0" dirty="0">
                <a:solidFill>
                  <a:srgbClr val="9CDCFE"/>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max_tokens</a:t>
            </a:r>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1 - 3500</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temperature:</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temp</a:t>
            </a:r>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0.1 - 1</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p>
          <a:p>
            <a:endParaRPr lang="en-US" b="0" dirty="0">
              <a:solidFill>
                <a:srgbClr val="D4D4D4"/>
              </a:solidFill>
              <a:effectLst/>
              <a:latin typeface="Consolas" panose="020B0609020204030204" pitchFamily="49" charset="0"/>
            </a:endParaRPr>
          </a:p>
          <a:p>
            <a:r>
              <a:rPr lang="en-US" b="0" dirty="0">
                <a:solidFill>
                  <a:srgbClr val="C586C0"/>
                </a:solidFill>
                <a:effectLst/>
                <a:latin typeface="Consolas" panose="020B0609020204030204" pitchFamily="49" charset="0"/>
              </a:rPr>
              <a:t>return</a:t>
            </a:r>
            <a:r>
              <a:rPr lang="en-US" b="0" dirty="0">
                <a:solidFill>
                  <a:srgbClr val="D4D4D4"/>
                </a:solidFill>
                <a:effectLst/>
                <a:latin typeface="Consolas" panose="020B0609020204030204" pitchFamily="49" charset="0"/>
              </a:rPr>
              <a:t> </a:t>
            </a:r>
            <a:r>
              <a:rPr lang="en-US" b="0" dirty="0" err="1">
                <a:solidFill>
                  <a:srgbClr val="4FC1FF"/>
                </a:solidFill>
                <a:effectLst/>
                <a:latin typeface="Consolas" panose="020B0609020204030204" pitchFamily="49" charset="0"/>
              </a:rPr>
              <a:t>result</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choices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message</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content</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515448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2FA7F6-4CD6-0A02-AEFE-4C34829EBF6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AAFA441-3F7F-83CF-3451-4CEA4A827936}"/>
              </a:ext>
            </a:extLst>
          </p:cNvPr>
          <p:cNvSpPr>
            <a:spLocks noGrp="1"/>
          </p:cNvSpPr>
          <p:nvPr>
            <p:ph type="title"/>
          </p:nvPr>
        </p:nvSpPr>
        <p:spPr>
          <a:xfrm>
            <a:off x="585216" y="2971677"/>
            <a:ext cx="9144000" cy="498598"/>
          </a:xfrm>
        </p:spPr>
        <p:txBody>
          <a:bodyPr/>
          <a:lstStyle/>
          <a:p>
            <a:r>
              <a:rPr lang="en-US" dirty="0"/>
              <a:t>Demo</a:t>
            </a:r>
          </a:p>
        </p:txBody>
      </p:sp>
      <p:sp>
        <p:nvSpPr>
          <p:cNvPr id="4" name="Text Placeholder 3">
            <a:extLst>
              <a:ext uri="{FF2B5EF4-FFF2-40B4-BE49-F238E27FC236}">
                <a16:creationId xmlns:a16="http://schemas.microsoft.com/office/drawing/2014/main" id="{05B60C88-74AF-7BB1-A641-49220D7834F6}"/>
              </a:ext>
            </a:extLst>
          </p:cNvPr>
          <p:cNvSpPr>
            <a:spLocks noGrp="1"/>
          </p:cNvSpPr>
          <p:nvPr>
            <p:ph type="body" sz="quarter" idx="12"/>
          </p:nvPr>
        </p:nvSpPr>
        <p:spPr>
          <a:xfrm>
            <a:off x="599505" y="3591652"/>
            <a:ext cx="9144000" cy="307777"/>
          </a:xfrm>
        </p:spPr>
        <p:txBody>
          <a:bodyPr/>
          <a:lstStyle/>
          <a:p>
            <a:r>
              <a:rPr lang="en-US" dirty="0"/>
              <a:t>Majd Al Mnayer</a:t>
            </a:r>
          </a:p>
        </p:txBody>
      </p:sp>
    </p:spTree>
    <p:extLst>
      <p:ext uri="{BB962C8B-B14F-4D97-AF65-F5344CB8AC3E}">
        <p14:creationId xmlns:p14="http://schemas.microsoft.com/office/powerpoint/2010/main" val="3811855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2DEB4D-E46A-B6BB-0D04-F6E1783E1B9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4C6D89FC-25C8-9B17-DF9F-B2A79BACEA18}"/>
              </a:ext>
            </a:extLst>
          </p:cNvPr>
          <p:cNvSpPr>
            <a:spLocks noGrp="1"/>
          </p:cNvSpPr>
          <p:nvPr>
            <p:ph type="title"/>
          </p:nvPr>
        </p:nvSpPr>
        <p:spPr>
          <a:xfrm>
            <a:off x="585216" y="2971677"/>
            <a:ext cx="9144000" cy="498598"/>
          </a:xfrm>
        </p:spPr>
        <p:txBody>
          <a:bodyPr/>
          <a:lstStyle/>
          <a:p>
            <a:r>
              <a:rPr lang="en-US" dirty="0"/>
              <a:t>Demo</a:t>
            </a:r>
          </a:p>
        </p:txBody>
      </p:sp>
      <p:sp>
        <p:nvSpPr>
          <p:cNvPr id="4" name="Text Placeholder 3">
            <a:extLst>
              <a:ext uri="{FF2B5EF4-FFF2-40B4-BE49-F238E27FC236}">
                <a16:creationId xmlns:a16="http://schemas.microsoft.com/office/drawing/2014/main" id="{A1E2A543-87FD-8276-1076-B21688194F66}"/>
              </a:ext>
            </a:extLst>
          </p:cNvPr>
          <p:cNvSpPr>
            <a:spLocks noGrp="1"/>
          </p:cNvSpPr>
          <p:nvPr>
            <p:ph type="body" sz="quarter" idx="12"/>
          </p:nvPr>
        </p:nvSpPr>
        <p:spPr>
          <a:xfrm>
            <a:off x="599505" y="3591652"/>
            <a:ext cx="9144000" cy="307777"/>
          </a:xfrm>
        </p:spPr>
        <p:txBody>
          <a:bodyPr/>
          <a:lstStyle/>
          <a:p>
            <a:r>
              <a:rPr lang="en-US" dirty="0"/>
              <a:t>Hamit </a:t>
            </a:r>
            <a:r>
              <a:rPr lang="en-US" dirty="0" err="1"/>
              <a:t>Sehjal</a:t>
            </a:r>
            <a:endParaRPr lang="en-US" dirty="0"/>
          </a:p>
        </p:txBody>
      </p:sp>
    </p:spTree>
    <p:extLst>
      <p:ext uri="{BB962C8B-B14F-4D97-AF65-F5344CB8AC3E}">
        <p14:creationId xmlns:p14="http://schemas.microsoft.com/office/powerpoint/2010/main" val="3466799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A71CD-3948-467E-8CD3-3CA98664D53E}"/>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Generative AI?</a:t>
            </a:r>
          </a:p>
        </p:txBody>
      </p:sp>
    </p:spTree>
    <p:extLst>
      <p:ext uri="{BB962C8B-B14F-4D97-AF65-F5344CB8AC3E}">
        <p14:creationId xmlns:p14="http://schemas.microsoft.com/office/powerpoint/2010/main" val="338601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B0F5A9-23A2-8768-1F9F-46AEBDAD61C0}"/>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08E991B2-1212-3281-748D-AC3BE8F73E27}"/>
              </a:ext>
            </a:extLst>
          </p:cNvPr>
          <p:cNvSpPr>
            <a:spLocks noGrp="1"/>
          </p:cNvSpPr>
          <p:nvPr>
            <p:ph type="title"/>
          </p:nvPr>
        </p:nvSpPr>
        <p:spPr/>
        <p:txBody>
          <a:bodyPr/>
          <a:lstStyle/>
          <a:p>
            <a:r>
              <a:rPr lang="en-US" dirty="0"/>
              <a:t>Introduction to Generative AI</a:t>
            </a:r>
          </a:p>
        </p:txBody>
      </p:sp>
      <p:sp>
        <p:nvSpPr>
          <p:cNvPr id="6" name="Text Placeholder 5">
            <a:extLst>
              <a:ext uri="{FF2B5EF4-FFF2-40B4-BE49-F238E27FC236}">
                <a16:creationId xmlns:a16="http://schemas.microsoft.com/office/drawing/2014/main" id="{83E5AF54-F9CA-8E44-0813-E30C64B192F1}"/>
              </a:ext>
            </a:extLst>
          </p:cNvPr>
          <p:cNvSpPr>
            <a:spLocks noGrp="1"/>
          </p:cNvSpPr>
          <p:nvPr>
            <p:ph type="body" sz="quarter" idx="4294967295"/>
          </p:nvPr>
        </p:nvSpPr>
        <p:spPr>
          <a:xfrm>
            <a:off x="584200" y="1435497"/>
            <a:ext cx="11018520" cy="2623539"/>
          </a:xfrm>
        </p:spPr>
        <p:txBody>
          <a:bodyPr/>
          <a:lstStyle/>
          <a:p>
            <a:pPr>
              <a:lnSpc>
                <a:spcPct val="200000"/>
              </a:lnSpc>
            </a:pPr>
            <a:r>
              <a:rPr lang="en-US" dirty="0"/>
              <a:t>Definition of Generative AI</a:t>
            </a:r>
          </a:p>
          <a:p>
            <a:pPr>
              <a:lnSpc>
                <a:spcPct val="200000"/>
              </a:lnSpc>
            </a:pPr>
            <a:r>
              <a:rPr lang="en-US" dirty="0"/>
              <a:t>Comparison with traditional AI</a:t>
            </a:r>
          </a:p>
          <a:p>
            <a:pPr>
              <a:lnSpc>
                <a:spcPct val="200000"/>
              </a:lnSpc>
            </a:pPr>
            <a:r>
              <a:rPr lang="en-US" dirty="0"/>
              <a:t>Core functionalities and capabilities</a:t>
            </a:r>
          </a:p>
        </p:txBody>
      </p:sp>
    </p:spTree>
    <p:extLst>
      <p:ext uri="{BB962C8B-B14F-4D97-AF65-F5344CB8AC3E}">
        <p14:creationId xmlns:p14="http://schemas.microsoft.com/office/powerpoint/2010/main" val="3017802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929B23-A38B-E2E4-F87A-4BE5C46F60BD}"/>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51B7FC04-461A-F9F3-D4D7-A53F2629EC74}"/>
              </a:ext>
            </a:extLst>
          </p:cNvPr>
          <p:cNvSpPr>
            <a:spLocks noGrp="1"/>
          </p:cNvSpPr>
          <p:nvPr>
            <p:ph type="title"/>
          </p:nvPr>
        </p:nvSpPr>
        <p:spPr/>
        <p:txBody>
          <a:bodyPr/>
          <a:lstStyle/>
          <a:p>
            <a:r>
              <a:rPr lang="en-US" dirty="0"/>
              <a:t>Examples of Generative AI</a:t>
            </a:r>
          </a:p>
        </p:txBody>
      </p:sp>
      <p:sp>
        <p:nvSpPr>
          <p:cNvPr id="6" name="Text Placeholder 5">
            <a:extLst>
              <a:ext uri="{FF2B5EF4-FFF2-40B4-BE49-F238E27FC236}">
                <a16:creationId xmlns:a16="http://schemas.microsoft.com/office/drawing/2014/main" id="{BD4E6DA0-3894-46E5-0B95-BE99E26E3AD0}"/>
              </a:ext>
            </a:extLst>
          </p:cNvPr>
          <p:cNvSpPr>
            <a:spLocks noGrp="1"/>
          </p:cNvSpPr>
          <p:nvPr>
            <p:ph type="body" sz="quarter" idx="4294967295"/>
          </p:nvPr>
        </p:nvSpPr>
        <p:spPr>
          <a:xfrm>
            <a:off x="584200" y="1435497"/>
            <a:ext cx="11018520" cy="4519442"/>
          </a:xfrm>
        </p:spPr>
        <p:txBody>
          <a:bodyPr/>
          <a:lstStyle/>
          <a:p>
            <a:pPr>
              <a:lnSpc>
                <a:spcPct val="200000"/>
              </a:lnSpc>
            </a:pPr>
            <a:r>
              <a:rPr lang="en-US" dirty="0"/>
              <a:t>ChatGPT</a:t>
            </a:r>
          </a:p>
          <a:p>
            <a:pPr>
              <a:lnSpc>
                <a:spcPct val="200000"/>
              </a:lnSpc>
            </a:pPr>
            <a:r>
              <a:rPr lang="en-US" dirty="0"/>
              <a:t>DALL-E 3</a:t>
            </a:r>
          </a:p>
          <a:p>
            <a:pPr>
              <a:lnSpc>
                <a:spcPct val="200000"/>
              </a:lnSpc>
            </a:pPr>
            <a:r>
              <a:rPr lang="en-US" dirty="0"/>
              <a:t>Google Gemini</a:t>
            </a:r>
          </a:p>
          <a:p>
            <a:pPr>
              <a:lnSpc>
                <a:spcPct val="200000"/>
              </a:lnSpc>
            </a:pPr>
            <a:r>
              <a:rPr lang="en-US" dirty="0"/>
              <a:t>OpenAI Sora</a:t>
            </a:r>
          </a:p>
          <a:p>
            <a:pPr>
              <a:lnSpc>
                <a:spcPct val="200000"/>
              </a:lnSpc>
            </a:pPr>
            <a:r>
              <a:rPr lang="en-US" dirty="0"/>
              <a:t>Midjourney</a:t>
            </a:r>
          </a:p>
        </p:txBody>
      </p:sp>
    </p:spTree>
    <p:extLst>
      <p:ext uri="{BB962C8B-B14F-4D97-AF65-F5344CB8AC3E}">
        <p14:creationId xmlns:p14="http://schemas.microsoft.com/office/powerpoint/2010/main" val="236683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DALL-E 3 - Example</a:t>
            </a:r>
          </a:p>
        </p:txBody>
      </p:sp>
      <p:sp>
        <p:nvSpPr>
          <p:cNvPr id="6" name="Text Placeholder 5"/>
          <p:cNvSpPr>
            <a:spLocks noGrp="1"/>
          </p:cNvSpPr>
          <p:nvPr>
            <p:ph type="body" sz="quarter" idx="10"/>
          </p:nvPr>
        </p:nvSpPr>
        <p:spPr>
          <a:xfrm>
            <a:off x="586390" y="1434370"/>
            <a:ext cx="5509610" cy="1723549"/>
          </a:xfrm>
        </p:spPr>
        <p:txBody>
          <a:bodyPr/>
          <a:lstStyle/>
          <a:p>
            <a:r>
              <a:rPr lang="en-US" dirty="0"/>
              <a:t>Prompt: Create an image of the Greek god Poseidon, accurately showcasing how he is depicted in the history books. </a:t>
            </a:r>
          </a:p>
        </p:txBody>
      </p:sp>
      <p:pic>
        <p:nvPicPr>
          <p:cNvPr id="9" name="Picture 8" descr="A drawing of a person holding a trident&#10;&#10;Description automatically generated">
            <a:extLst>
              <a:ext uri="{FF2B5EF4-FFF2-40B4-BE49-F238E27FC236}">
                <a16:creationId xmlns:a16="http://schemas.microsoft.com/office/drawing/2014/main" id="{8714D9C7-17C6-E977-29FC-283F364D3EBA}"/>
              </a:ext>
            </a:extLst>
          </p:cNvPr>
          <p:cNvPicPr>
            <a:picLocks noChangeAspect="1"/>
          </p:cNvPicPr>
          <p:nvPr/>
        </p:nvPicPr>
        <p:blipFill>
          <a:blip r:embed="rId3"/>
          <a:stretch>
            <a:fillRect/>
          </a:stretch>
        </p:blipFill>
        <p:spPr>
          <a:xfrm>
            <a:off x="7217807" y="1011198"/>
            <a:ext cx="4385930" cy="4385930"/>
          </a:xfrm>
          <a:prstGeom prst="rect">
            <a:avLst/>
          </a:prstGeom>
        </p:spPr>
      </p:pic>
    </p:spTree>
    <p:extLst>
      <p:ext uri="{BB962C8B-B14F-4D97-AF65-F5344CB8AC3E}">
        <p14:creationId xmlns:p14="http://schemas.microsoft.com/office/powerpoint/2010/main" val="13290798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7C9AC1-20AC-E93F-9B2F-178025E6221C}"/>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9B49EF83-6525-EABB-EF69-FBF0535A082F}"/>
              </a:ext>
            </a:extLst>
          </p:cNvPr>
          <p:cNvSpPr>
            <a:spLocks noGrp="1"/>
          </p:cNvSpPr>
          <p:nvPr>
            <p:ph type="title"/>
          </p:nvPr>
        </p:nvSpPr>
        <p:spPr/>
        <p:txBody>
          <a:bodyPr/>
          <a:lstStyle/>
          <a:p>
            <a:r>
              <a:rPr lang="en-US" dirty="0"/>
              <a:t>Sora - Example</a:t>
            </a:r>
          </a:p>
        </p:txBody>
      </p:sp>
      <p:sp>
        <p:nvSpPr>
          <p:cNvPr id="6" name="Text Placeholder 5">
            <a:extLst>
              <a:ext uri="{FF2B5EF4-FFF2-40B4-BE49-F238E27FC236}">
                <a16:creationId xmlns:a16="http://schemas.microsoft.com/office/drawing/2014/main" id="{50236758-30C6-2A7F-B069-12B0FEC2C116}"/>
              </a:ext>
            </a:extLst>
          </p:cNvPr>
          <p:cNvSpPr>
            <a:spLocks noGrp="1"/>
          </p:cNvSpPr>
          <p:nvPr>
            <p:ph type="body" sz="quarter" idx="10"/>
          </p:nvPr>
        </p:nvSpPr>
        <p:spPr>
          <a:xfrm>
            <a:off x="586390" y="1434370"/>
            <a:ext cx="5509610" cy="3877985"/>
          </a:xfrm>
        </p:spPr>
        <p:txBody>
          <a:bodyPr/>
          <a:lstStyle/>
          <a:p>
            <a:r>
              <a:rPr lang="en-US" dirty="0"/>
              <a:t>Prompt: A stylish woman walks down a Tokyo street filled with warm glowing neon and animated city signage. She wears a black leather jacket, a long red dress, and black boots, and carries a black purse. She wears sunglasses and red lipstick. She walks confidently and casually. </a:t>
            </a:r>
          </a:p>
        </p:txBody>
      </p:sp>
      <p:pic>
        <p:nvPicPr>
          <p:cNvPr id="2" name="tokyo-walk">
            <a:hlinkClick r:id="" action="ppaction://media"/>
            <a:extLst>
              <a:ext uri="{FF2B5EF4-FFF2-40B4-BE49-F238E27FC236}">
                <a16:creationId xmlns:a16="http://schemas.microsoft.com/office/drawing/2014/main" id="{5B18D9A6-CB9E-55A1-53B5-961D0AFB88B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4939" r="13521"/>
          <a:stretch/>
        </p:blipFill>
        <p:spPr>
          <a:xfrm>
            <a:off x="6971774" y="1434370"/>
            <a:ext cx="4633836" cy="3643423"/>
          </a:xfrm>
          <a:prstGeom prst="rect">
            <a:avLst/>
          </a:prstGeom>
        </p:spPr>
      </p:pic>
    </p:spTree>
    <p:extLst>
      <p:ext uri="{BB962C8B-B14F-4D97-AF65-F5344CB8AC3E}">
        <p14:creationId xmlns:p14="http://schemas.microsoft.com/office/powerpoint/2010/main" val="22020246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9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B899FD-EA32-F9F4-468D-385906E151E1}"/>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93743E73-CCDD-9D76-C099-2826C09FC08B}"/>
              </a:ext>
            </a:extLst>
          </p:cNvPr>
          <p:cNvSpPr>
            <a:spLocks noGrp="1"/>
          </p:cNvSpPr>
          <p:nvPr>
            <p:ph type="title"/>
          </p:nvPr>
        </p:nvSpPr>
        <p:spPr/>
        <p:txBody>
          <a:bodyPr/>
          <a:lstStyle/>
          <a:p>
            <a:r>
              <a:rPr lang="en-US" dirty="0"/>
              <a:t>Midjourney - Example</a:t>
            </a:r>
          </a:p>
        </p:txBody>
      </p:sp>
      <p:sp>
        <p:nvSpPr>
          <p:cNvPr id="6" name="Text Placeholder 5">
            <a:extLst>
              <a:ext uri="{FF2B5EF4-FFF2-40B4-BE49-F238E27FC236}">
                <a16:creationId xmlns:a16="http://schemas.microsoft.com/office/drawing/2014/main" id="{235A6472-F694-FCEA-7045-BCA3015BEE5D}"/>
              </a:ext>
            </a:extLst>
          </p:cNvPr>
          <p:cNvSpPr>
            <a:spLocks noGrp="1"/>
          </p:cNvSpPr>
          <p:nvPr>
            <p:ph type="body" sz="quarter" idx="10"/>
          </p:nvPr>
        </p:nvSpPr>
        <p:spPr>
          <a:xfrm>
            <a:off x="586390" y="1434370"/>
            <a:ext cx="5509610" cy="430887"/>
          </a:xfrm>
        </p:spPr>
        <p:txBody>
          <a:bodyPr/>
          <a:lstStyle/>
          <a:p>
            <a:r>
              <a:rPr lang="en-US" dirty="0"/>
              <a:t>Prompt: A boy with a stick.</a:t>
            </a:r>
          </a:p>
        </p:txBody>
      </p:sp>
      <p:pic>
        <p:nvPicPr>
          <p:cNvPr id="9" name="Picture 8">
            <a:extLst>
              <a:ext uri="{FF2B5EF4-FFF2-40B4-BE49-F238E27FC236}">
                <a16:creationId xmlns:a16="http://schemas.microsoft.com/office/drawing/2014/main" id="{30A36F03-7F97-77C1-906F-B6769BD4C27D}"/>
              </a:ext>
            </a:extLst>
          </p:cNvPr>
          <p:cNvPicPr>
            <a:picLocks noChangeAspect="1"/>
          </p:cNvPicPr>
          <p:nvPr/>
        </p:nvPicPr>
        <p:blipFill>
          <a:blip r:embed="rId3"/>
          <a:srcRect/>
          <a:stretch/>
        </p:blipFill>
        <p:spPr>
          <a:xfrm>
            <a:off x="7217807" y="1011198"/>
            <a:ext cx="4385930" cy="4385930"/>
          </a:xfrm>
          <a:prstGeom prst="rect">
            <a:avLst/>
          </a:prstGeom>
        </p:spPr>
      </p:pic>
    </p:spTree>
    <p:extLst>
      <p:ext uri="{BB962C8B-B14F-4D97-AF65-F5344CB8AC3E}">
        <p14:creationId xmlns:p14="http://schemas.microsoft.com/office/powerpoint/2010/main" val="29619828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B4391967ADFE8469D6C015465AD315E" ma:contentTypeVersion="10" ma:contentTypeDescription="Create a new document." ma:contentTypeScope="" ma:versionID="f80c13ef4b5f8fd06b13aa8333171bd5">
  <xsd:schema xmlns:xsd="http://www.w3.org/2001/XMLSchema" xmlns:xs="http://www.w3.org/2001/XMLSchema" xmlns:p="http://schemas.microsoft.com/office/2006/metadata/properties" xmlns:ns2="b38ad2e8-7385-42ac-a943-76e9ea801cf0" xmlns:ns3="211ea7d1-7d09-49a0-8c96-644562ad20a0" targetNamespace="http://schemas.microsoft.com/office/2006/metadata/properties" ma:root="true" ma:fieldsID="e1fa8ed5b9995a25259d1a476d4ba3b4" ns2:_="" ns3:_="">
    <xsd:import namespace="b38ad2e8-7385-42ac-a943-76e9ea801cf0"/>
    <xsd:import namespace="211ea7d1-7d09-49a0-8c96-644562ad20a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ObjectDetectorVersions"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8ad2e8-7385-42ac-a943-76e9ea801c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11ea7d1-7d09-49a0-8c96-644562ad20a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211ea7d1-7d09-49a0-8c96-644562ad20a0">
      <UserInfo>
        <DisplayName>Pablo Veramendi (Microsoft)</DisplayName>
        <AccountId>13</AccountId>
        <AccountType/>
      </UserInfo>
      <UserInfo>
        <DisplayName>Ruth Arogundade</DisplayName>
        <AccountId>1634</AccountId>
        <AccountType/>
      </UserInfo>
      <UserInfo>
        <DisplayName>Fatima Aruna</DisplayName>
        <AccountId>2769</AccountId>
        <AccountType/>
      </UserInfo>
    </SharedWithUsers>
    <MediaLengthInSeconds xmlns="b38ad2e8-7385-42ac-a943-76e9ea801cf0"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A091345C-D107-42F0-AC37-8EAB3688E3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8ad2e8-7385-42ac-a943-76e9ea801cf0"/>
    <ds:schemaRef ds:uri="211ea7d1-7d09-49a0-8c96-644562ad20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211ea7d1-7d09-49a0-8c96-644562ad20a0"/>
    <ds:schemaRef ds:uri="http://purl.org/dc/terms/"/>
    <ds:schemaRef ds:uri="http://purl.org/dc/elements/1.1/"/>
    <ds:schemaRef ds:uri="http://www.w3.org/XML/1998/namespace"/>
    <ds:schemaRef ds:uri="http://schemas.microsoft.com/office/2006/documentManagement/types"/>
    <ds:schemaRef ds:uri="http://schemas.microsoft.com/office/infopath/2007/PartnerControls"/>
    <ds:schemaRef ds:uri="http://purl.org/dc/dcmitype/"/>
    <ds:schemaRef ds:uri="http://schemas.openxmlformats.org/package/2006/metadata/core-properties"/>
    <ds:schemaRef ds:uri="b38ad2e8-7385-42ac-a943-76e9ea801cf0"/>
    <ds:schemaRef ds:uri="http://schemas.microsoft.com/office/2006/metadata/propertie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WHITE TEMPLATE</Template>
  <TotalTime>1565</TotalTime>
  <Words>2600</Words>
  <Application>Microsoft Macintosh PowerPoint</Application>
  <PresentationFormat>Widescreen</PresentationFormat>
  <Paragraphs>275</Paragraphs>
  <Slides>38</Slides>
  <Notes>36</Notes>
  <HiddenSlides>0</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38</vt:i4>
      </vt:variant>
    </vt:vector>
  </HeadingPairs>
  <TitlesOfParts>
    <vt:vector size="50" baseType="lpstr">
      <vt:lpstr>Arial</vt:lpstr>
      <vt:lpstr>Consolas</vt:lpstr>
      <vt:lpstr>Helvetica Neue</vt:lpstr>
      <vt:lpstr>Segoe UI</vt:lpstr>
      <vt:lpstr>Segoe UI Light</vt:lpstr>
      <vt:lpstr>Segoe UI Semibold</vt:lpstr>
      <vt:lpstr>Segoe UI Semilight</vt:lpstr>
      <vt:lpstr>Söhne</vt:lpstr>
      <vt:lpstr>UICTFontTextStyleBody</vt:lpstr>
      <vt:lpstr>Wingdings</vt:lpstr>
      <vt:lpstr>WHITE TEMPLATE</vt:lpstr>
      <vt:lpstr>SOFT BLACK TEMPLATE</vt:lpstr>
      <vt:lpstr>PowerPoint Presentation</vt:lpstr>
      <vt:lpstr>Generative AI &amp; Azure OpenAI</vt:lpstr>
      <vt:lpstr>Topics</vt:lpstr>
      <vt:lpstr>What is Generative AI?</vt:lpstr>
      <vt:lpstr>Introduction to Generative AI</vt:lpstr>
      <vt:lpstr>Examples of Generative AI</vt:lpstr>
      <vt:lpstr>DALL-E 3 - Example</vt:lpstr>
      <vt:lpstr>Sora - Example</vt:lpstr>
      <vt:lpstr>Midjourney - Example</vt:lpstr>
      <vt:lpstr>ChatGPT / Gemini - Example</vt:lpstr>
      <vt:lpstr>Applications Across Industries</vt:lpstr>
      <vt:lpstr>Prompt Engineering?  - What is prompt Engineering ? - Why I need to know it ? - Prompt Engineering Techniques ?</vt:lpstr>
      <vt:lpstr>What is Prompt Engineering ??</vt:lpstr>
      <vt:lpstr>Why I need to know Prompt Engineering ??</vt:lpstr>
      <vt:lpstr>Prompt Engineering Techniques</vt:lpstr>
      <vt:lpstr>Prompt Example</vt:lpstr>
      <vt:lpstr>Prompt-Example: Tweet Generator</vt:lpstr>
      <vt:lpstr>What are Tokens?</vt:lpstr>
      <vt:lpstr>Understanding Tokens</vt:lpstr>
      <vt:lpstr>Importance of Tokens</vt:lpstr>
      <vt:lpstr>Prompt Example</vt:lpstr>
      <vt:lpstr>Tokens Example</vt:lpstr>
      <vt:lpstr>OpenAI - Pricing</vt:lpstr>
      <vt:lpstr>What is Azure OpenAI?  </vt:lpstr>
      <vt:lpstr>Overview of Azure OpenAI</vt:lpstr>
      <vt:lpstr>PowerPoint Presentation</vt:lpstr>
      <vt:lpstr>Customer Success Story - CarMax</vt:lpstr>
      <vt:lpstr>How to use Azure OpenAI</vt:lpstr>
      <vt:lpstr>Getting Started with Azure OpenAI (JavaScript)</vt:lpstr>
      <vt:lpstr>Retrieve All Credentials</vt:lpstr>
      <vt:lpstr>Create Your OpenAI Model</vt:lpstr>
      <vt:lpstr>Install Dependencies</vt:lpstr>
      <vt:lpstr>Import and Setup</vt:lpstr>
      <vt:lpstr>Import and Setup</vt:lpstr>
      <vt:lpstr>Import and Setup</vt:lpstr>
      <vt:lpstr>Demo</vt:lpstr>
      <vt:lpstr>Demo</vt:lpstr>
      <vt:lpstr>Thank You!</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Hamit Sehjal</cp:lastModifiedBy>
  <cp:revision>123</cp:revision>
  <dcterms:created xsi:type="dcterms:W3CDTF">2019-03-28T18:40:02Z</dcterms:created>
  <dcterms:modified xsi:type="dcterms:W3CDTF">2024-03-07T21:10:05Z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0x0101000B4391967ADFE8469D6C015465AD315E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Order">
    <vt:r8>728100</vt:r8>
  </property>
  <property fmtid="{D5CDD505-2E9C-101B-9397-08002B2CF9AE}" pid="21" name="xd_Signature">
    <vt:bool>false</vt:bool>
  </property>
  <property fmtid="{D5CDD505-2E9C-101B-9397-08002B2CF9AE}" pid="22" name="xd_ProgID">
    <vt:lpwstr/>
  </property>
  <property fmtid="{D5CDD505-2E9C-101B-9397-08002B2CF9AE}" pid="23" name="ComplianceAssetId">
    <vt:lpwstr/>
  </property>
  <property fmtid="{D5CDD505-2E9C-101B-9397-08002B2CF9AE}" pid="24" name="TemplateUrl">
    <vt:lpwstr/>
  </property>
  <property fmtid="{D5CDD505-2E9C-101B-9397-08002B2CF9AE}" pid="25" name="MediaServiceImageTags">
    <vt:lpwstr/>
  </property>
  <property fmtid="{D5CDD505-2E9C-101B-9397-08002B2CF9AE}" pid="26" name="_ExtendedDescription">
    <vt:lpwstr/>
  </property>
  <property fmtid="{D5CDD505-2E9C-101B-9397-08002B2CF9AE}" pid="27" name="TriggerFlowInfo">
    <vt:lpwstr/>
  </property>
</Properties>
</file>

<file path=docProps/thumbnail.jpeg>
</file>